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71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5" Type="http://schemas.openxmlformats.org/officeDocument/2006/relationships/image" Target="../media/image57.wmf"/><Relationship Id="rId4" Type="http://schemas.openxmlformats.org/officeDocument/2006/relationships/image" Target="../media/image5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7" Type="http://schemas.openxmlformats.org/officeDocument/2006/relationships/image" Target="../media/image38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image" Target="../media/image41.wmf"/><Relationship Id="rId7" Type="http://schemas.openxmlformats.org/officeDocument/2006/relationships/image" Target="../media/image45.wmf"/><Relationship Id="rId12" Type="http://schemas.openxmlformats.org/officeDocument/2006/relationships/image" Target="../media/image50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11" Type="http://schemas.openxmlformats.org/officeDocument/2006/relationships/image" Target="../media/image49.wmf"/><Relationship Id="rId5" Type="http://schemas.openxmlformats.org/officeDocument/2006/relationships/image" Target="../media/image43.wmf"/><Relationship Id="rId10" Type="http://schemas.openxmlformats.org/officeDocument/2006/relationships/image" Target="../media/image48.wmf"/><Relationship Id="rId4" Type="http://schemas.openxmlformats.org/officeDocument/2006/relationships/image" Target="../media/image42.wmf"/><Relationship Id="rId9" Type="http://schemas.openxmlformats.org/officeDocument/2006/relationships/image" Target="../media/image4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7ABE91-ABDF-4E7B-B5C6-73F2CD2BF29C}" type="datetimeFigureOut">
              <a:rPr lang="en-US" smtClean="0"/>
              <a:pPr/>
              <a:t>10/29/2008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DE830F-24F2-4CAF-B634-DB80E2977BB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5512CA-BF2D-49C3-8108-1C438E83069F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48BC1B-CA29-484B-A73B-E753470E02AA}" type="slidenum">
              <a:rPr lang="en-US"/>
              <a:pPr/>
              <a:t>10</a:t>
            </a:fld>
            <a:endParaRPr lang="en-US"/>
          </a:p>
        </p:txBody>
      </p:sp>
      <p:sp>
        <p:nvSpPr>
          <p:cNvPr id="26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26B1B2-D319-4078-A43A-DE0A6EE293F6}" type="slidenum">
              <a:rPr lang="en-US"/>
              <a:pPr/>
              <a:t>11</a:t>
            </a:fld>
            <a:endParaRPr lang="en-US"/>
          </a:p>
        </p:txBody>
      </p:sp>
      <p:sp>
        <p:nvSpPr>
          <p:cNvPr id="26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0AB018-E356-4F69-9F47-1010FDCA7EE0}" type="slidenum">
              <a:rPr lang="en-US"/>
              <a:pPr/>
              <a:t>12</a:t>
            </a:fld>
            <a:endParaRPr lang="en-US"/>
          </a:p>
        </p:txBody>
      </p:sp>
      <p:sp>
        <p:nvSpPr>
          <p:cNvPr id="26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BD447A-E225-4ADD-8FB0-72848ED8A3F8}" type="slidenum">
              <a:rPr lang="en-US"/>
              <a:pPr/>
              <a:t>13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42CA02-7831-41B3-95F6-82BAD91464BC}" type="slidenum">
              <a:rPr lang="en-US"/>
              <a:pPr/>
              <a:t>14</a:t>
            </a:fld>
            <a:endParaRPr lang="en-US"/>
          </a:p>
        </p:txBody>
      </p:sp>
      <p:sp>
        <p:nvSpPr>
          <p:cNvPr id="27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D818B2-B8AA-423E-BB49-F36FD21967AA}" type="slidenum">
              <a:rPr lang="en-US"/>
              <a:pPr/>
              <a:t>2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D17180-4DA2-45C9-8D83-DBEC671D160A}" type="slidenum">
              <a:rPr lang="en-US"/>
              <a:pPr/>
              <a:t>3</a:t>
            </a:fld>
            <a:endParaRPr lang="en-US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D17180-4DA2-45C9-8D83-DBEC671D160A}" type="slidenum">
              <a:rPr lang="en-US"/>
              <a:pPr/>
              <a:t>4</a:t>
            </a:fld>
            <a:endParaRPr lang="en-US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60D46B-DF2F-4145-B2CF-32363C7703BF}" type="slidenum">
              <a:rPr lang="en-US"/>
              <a:pPr/>
              <a:t>5</a:t>
            </a:fld>
            <a:endParaRPr lang="en-US"/>
          </a:p>
        </p:txBody>
      </p:sp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985F77-AE22-4186-88B7-A10592855943}" type="slidenum">
              <a:rPr lang="en-US"/>
              <a:pPr/>
              <a:t>6</a:t>
            </a:fld>
            <a:endParaRPr lang="en-US"/>
          </a:p>
        </p:txBody>
      </p:sp>
      <p:sp>
        <p:nvSpPr>
          <p:cNvPr id="252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0D7203-5CBF-4D8D-A65B-58F9A8D68618}" type="slidenum">
              <a:rPr lang="en-US"/>
              <a:pPr/>
              <a:t>7</a:t>
            </a:fld>
            <a:endParaRPr lang="en-US"/>
          </a:p>
        </p:txBody>
      </p:sp>
      <p:sp>
        <p:nvSpPr>
          <p:cNvPr id="254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33E8F9-7A22-426B-B5D3-E68E85A61711}" type="slidenum">
              <a:rPr lang="en-US"/>
              <a:pPr/>
              <a:t>8</a:t>
            </a:fld>
            <a:endParaRPr lang="en-US"/>
          </a:p>
        </p:txBody>
      </p:sp>
      <p:sp>
        <p:nvSpPr>
          <p:cNvPr id="257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0F4A9B-C3D5-4095-90E4-4BD7654094D3}" type="slidenum">
              <a:rPr lang="en-US"/>
              <a:pPr/>
              <a:t>9</a:t>
            </a:fld>
            <a:endParaRPr lang="en-US"/>
          </a:p>
        </p:txBody>
      </p:sp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4C4B-0D6B-40DA-ADF7-31F60D372DEB}" type="datetimeFigureOut">
              <a:rPr lang="en-US" smtClean="0"/>
              <a:pPr/>
              <a:t>10/29/2008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7C710-D9D4-4AF4-B1ED-386452169B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4C4B-0D6B-40DA-ADF7-31F60D372DEB}" type="datetimeFigureOut">
              <a:rPr lang="en-US" smtClean="0"/>
              <a:pPr/>
              <a:t>10/29/2008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7C710-D9D4-4AF4-B1ED-386452169B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4C4B-0D6B-40DA-ADF7-31F60D372DEB}" type="datetimeFigureOut">
              <a:rPr lang="en-US" smtClean="0"/>
              <a:pPr/>
              <a:t>10/29/2008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7C710-D9D4-4AF4-B1ED-386452169B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4C4B-0D6B-40DA-ADF7-31F60D372DEB}" type="datetimeFigureOut">
              <a:rPr lang="en-US" smtClean="0"/>
              <a:pPr/>
              <a:t>10/29/2008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7C710-D9D4-4AF4-B1ED-386452169B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4C4B-0D6B-40DA-ADF7-31F60D372DEB}" type="datetimeFigureOut">
              <a:rPr lang="en-US" smtClean="0"/>
              <a:pPr/>
              <a:t>10/29/2008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7C710-D9D4-4AF4-B1ED-386452169B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4C4B-0D6B-40DA-ADF7-31F60D372DEB}" type="datetimeFigureOut">
              <a:rPr lang="en-US" smtClean="0"/>
              <a:pPr/>
              <a:t>10/29/2008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7C710-D9D4-4AF4-B1ED-386452169B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4C4B-0D6B-40DA-ADF7-31F60D372DEB}" type="datetimeFigureOut">
              <a:rPr lang="en-US" smtClean="0"/>
              <a:pPr/>
              <a:t>10/29/2008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7C710-D9D4-4AF4-B1ED-386452169B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4C4B-0D6B-40DA-ADF7-31F60D372DEB}" type="datetimeFigureOut">
              <a:rPr lang="en-US" smtClean="0"/>
              <a:pPr/>
              <a:t>10/29/2008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7C710-D9D4-4AF4-B1ED-386452169B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4C4B-0D6B-40DA-ADF7-31F60D372DEB}" type="datetimeFigureOut">
              <a:rPr lang="en-US" smtClean="0"/>
              <a:pPr/>
              <a:t>10/29/2008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7C710-D9D4-4AF4-B1ED-386452169B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4C4B-0D6B-40DA-ADF7-31F60D372DEB}" type="datetimeFigureOut">
              <a:rPr lang="en-US" smtClean="0"/>
              <a:pPr/>
              <a:t>10/29/2008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7C710-D9D4-4AF4-B1ED-386452169B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4C4B-0D6B-40DA-ADF7-31F60D372DEB}" type="datetimeFigureOut">
              <a:rPr lang="en-US" smtClean="0"/>
              <a:pPr/>
              <a:t>10/29/2008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7C710-D9D4-4AF4-B1ED-386452169B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64C4B-0D6B-40DA-ADF7-31F60D372DEB}" type="datetimeFigureOut">
              <a:rPr lang="en-US" smtClean="0"/>
              <a:pPr/>
              <a:t>10/29/2008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7C710-D9D4-4AF4-B1ED-386452169B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4.bin"/><Relationship Id="rId5" Type="http://schemas.openxmlformats.org/officeDocument/2006/relationships/oleObject" Target="../embeddings/oleObject33.bin"/><Relationship Id="rId10" Type="http://schemas.openxmlformats.org/officeDocument/2006/relationships/oleObject" Target="../embeddings/oleObject38.bin"/><Relationship Id="rId4" Type="http://schemas.openxmlformats.org/officeDocument/2006/relationships/oleObject" Target="../embeddings/oleObject32.bin"/><Relationship Id="rId9" Type="http://schemas.openxmlformats.org/officeDocument/2006/relationships/oleObject" Target="../embeddings/oleObject37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13" Type="http://schemas.openxmlformats.org/officeDocument/2006/relationships/oleObject" Target="../embeddings/oleObject48.bin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42.bin"/><Relationship Id="rId12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1.bin"/><Relationship Id="rId11" Type="http://schemas.openxmlformats.org/officeDocument/2006/relationships/oleObject" Target="../embeddings/oleObject46.bin"/><Relationship Id="rId5" Type="http://schemas.openxmlformats.org/officeDocument/2006/relationships/oleObject" Target="../embeddings/oleObject40.bin"/><Relationship Id="rId15" Type="http://schemas.openxmlformats.org/officeDocument/2006/relationships/oleObject" Target="../embeddings/oleObject50.bin"/><Relationship Id="rId10" Type="http://schemas.openxmlformats.org/officeDocument/2006/relationships/oleObject" Target="../embeddings/oleObject45.bin"/><Relationship Id="rId4" Type="http://schemas.openxmlformats.org/officeDocument/2006/relationships/oleObject" Target="../embeddings/oleObject39.bin"/><Relationship Id="rId9" Type="http://schemas.openxmlformats.org/officeDocument/2006/relationships/oleObject" Target="../embeddings/oleObject44.bin"/><Relationship Id="rId14" Type="http://schemas.openxmlformats.org/officeDocument/2006/relationships/oleObject" Target="../embeddings/oleObject49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5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6.bin"/><Relationship Id="rId3" Type="http://schemas.openxmlformats.org/officeDocument/2006/relationships/notesSlide" Target="../notesSlides/notesSlide14.xml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54.bin"/><Relationship Id="rId5" Type="http://schemas.openxmlformats.org/officeDocument/2006/relationships/oleObject" Target="../embeddings/oleObject53.bin"/><Relationship Id="rId4" Type="http://schemas.openxmlformats.org/officeDocument/2006/relationships/oleObject" Target="../embeddings/oleObject5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24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25.bin"/><Relationship Id="rId9" Type="http://schemas.openxmlformats.org/officeDocument/2006/relationships/oleObject" Target="../embeddings/oleObject3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065" name="Line 17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8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2067" name="Rectangle 19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2068" name="Line 20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457325" y="100013"/>
            <a:ext cx="7453313" cy="1033462"/>
          </a:xfrm>
        </p:spPr>
        <p:txBody>
          <a:bodyPr/>
          <a:lstStyle/>
          <a:p>
            <a:pPr algn="l"/>
            <a:r>
              <a:rPr lang="en-US" sz="3200" dirty="0"/>
              <a:t>Chapter </a:t>
            </a:r>
            <a:r>
              <a:rPr lang="en-US" sz="3200" dirty="0" smtClean="0"/>
              <a:t>11: </a:t>
            </a:r>
            <a:r>
              <a:rPr lang="en-US" sz="3200" dirty="0"/>
              <a:t>Trigonometric </a:t>
            </a:r>
            <a:r>
              <a:rPr lang="en-US" sz="3200" dirty="0" smtClean="0"/>
              <a:t>Identities</a:t>
            </a:r>
            <a:endParaRPr lang="en-US" sz="32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74800"/>
            <a:ext cx="7772400" cy="4521200"/>
          </a:xfrm>
        </p:spPr>
        <p:txBody>
          <a:bodyPr/>
          <a:lstStyle/>
          <a:p>
            <a:pPr marL="609600" indent="-609600">
              <a:spcBef>
                <a:spcPct val="50000"/>
              </a:spcBef>
              <a:buFontTx/>
              <a:buNone/>
            </a:pPr>
            <a:r>
              <a:rPr lang="en-US" sz="2800" b="1" dirty="0" smtClean="0"/>
              <a:t>11.1</a:t>
            </a:r>
            <a:r>
              <a:rPr lang="en-US" sz="2800" b="1" dirty="0"/>
              <a:t>	Trigonometric Identities</a:t>
            </a:r>
          </a:p>
          <a:p>
            <a:pPr marL="609600" indent="-609600">
              <a:spcBef>
                <a:spcPct val="50000"/>
              </a:spcBef>
              <a:buFontTx/>
              <a:buNone/>
            </a:pPr>
            <a:r>
              <a:rPr lang="en-US" sz="2800" dirty="0" smtClean="0"/>
              <a:t>11.2</a:t>
            </a:r>
            <a:r>
              <a:rPr lang="en-US" sz="2800" dirty="0"/>
              <a:t>	</a:t>
            </a:r>
            <a:r>
              <a:rPr lang="en-US" sz="2800" dirty="0" smtClean="0"/>
              <a:t>Addition and Subtraction Formulas</a:t>
            </a:r>
            <a:endParaRPr lang="en-US" sz="2800" dirty="0"/>
          </a:p>
          <a:p>
            <a:pPr marL="609600" indent="-609600">
              <a:spcBef>
                <a:spcPct val="50000"/>
              </a:spcBef>
              <a:buFontTx/>
              <a:buNone/>
            </a:pPr>
            <a:r>
              <a:rPr lang="en-US" sz="2800" dirty="0" smtClean="0"/>
              <a:t>11.3</a:t>
            </a:r>
            <a:r>
              <a:rPr lang="en-US" sz="2800" dirty="0"/>
              <a:t>	</a:t>
            </a:r>
            <a:r>
              <a:rPr lang="en-US" sz="2800" dirty="0" smtClean="0"/>
              <a:t>Double-Angle, Half-Angle, and Product-Sum Formulas</a:t>
            </a:r>
            <a:endParaRPr lang="en-US" sz="2800" dirty="0"/>
          </a:p>
          <a:p>
            <a:pPr marL="609600" indent="-609600">
              <a:spcBef>
                <a:spcPct val="50000"/>
              </a:spcBef>
              <a:buFontTx/>
              <a:buNone/>
            </a:pPr>
            <a:r>
              <a:rPr lang="en-US" sz="2800" dirty="0" smtClean="0"/>
              <a:t>11.4</a:t>
            </a:r>
            <a:r>
              <a:rPr lang="en-US" sz="2800" dirty="0"/>
              <a:t>	</a:t>
            </a:r>
            <a:r>
              <a:rPr lang="en-US" sz="2800" dirty="0" smtClean="0"/>
              <a:t>Inverse Trigonometric Functions</a:t>
            </a:r>
            <a:endParaRPr lang="en-US" sz="2800" dirty="0"/>
          </a:p>
          <a:p>
            <a:pPr marL="609600" indent="-609600">
              <a:spcBef>
                <a:spcPct val="50000"/>
              </a:spcBef>
              <a:buFontTx/>
              <a:buNone/>
            </a:pPr>
            <a:r>
              <a:rPr lang="en-US" sz="2800" dirty="0" smtClean="0"/>
              <a:t>11.5</a:t>
            </a:r>
            <a:r>
              <a:rPr lang="en-US" sz="2800" dirty="0"/>
              <a:t>	</a:t>
            </a:r>
            <a:r>
              <a:rPr lang="en-US" sz="2800" dirty="0" smtClean="0"/>
              <a:t>Trigonometric Equations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62154" name="Line 10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262156" name="Rectangle 12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262157" name="Line 13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7481888" cy="498475"/>
          </a:xfrm>
        </p:spPr>
        <p:txBody>
          <a:bodyPr>
            <a:normAutofit fontScale="90000"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11.1</a:t>
            </a:r>
            <a:r>
              <a:rPr lang="en-US" sz="3200" dirty="0"/>
              <a:t>	Verifying an Identity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457200"/>
            <a:ext cx="8382000" cy="6019800"/>
          </a:xfrm>
        </p:spPr>
        <p:txBody>
          <a:bodyPr/>
          <a:lstStyle/>
          <a:p>
            <a:pPr defTabSz="339725">
              <a:buFontTx/>
              <a:buNone/>
              <a:tabLst>
                <a:tab pos="1544638" algn="l"/>
              </a:tabLst>
            </a:pPr>
            <a:r>
              <a:rPr lang="en-US" sz="2400" b="1" dirty="0"/>
              <a:t>Example</a:t>
            </a:r>
            <a:r>
              <a:rPr lang="en-US" sz="2400" dirty="0"/>
              <a:t>	Verify that the following equation is an identity.</a:t>
            </a:r>
          </a:p>
          <a:p>
            <a:pPr defTabSz="339725">
              <a:buFontTx/>
              <a:buNone/>
              <a:tabLst>
                <a:tab pos="1544638" algn="l"/>
              </a:tabLst>
            </a:pPr>
            <a:endParaRPr lang="en-US" sz="1000" dirty="0"/>
          </a:p>
          <a:p>
            <a:pPr defTabSz="339725">
              <a:buFontTx/>
              <a:buNone/>
              <a:tabLst>
                <a:tab pos="1544638" algn="l"/>
              </a:tabLst>
            </a:pPr>
            <a:endParaRPr lang="en-US" sz="1000" dirty="0"/>
          </a:p>
          <a:p>
            <a:pPr defTabSz="339725">
              <a:buFontTx/>
              <a:buNone/>
              <a:tabLst>
                <a:tab pos="1544638" algn="l"/>
              </a:tabLst>
            </a:pPr>
            <a:endParaRPr lang="en-US" sz="1000" dirty="0"/>
          </a:p>
          <a:p>
            <a:pPr defTabSz="339725">
              <a:buFontTx/>
              <a:buNone/>
              <a:tabLst>
                <a:tab pos="1544638" algn="l"/>
              </a:tabLst>
            </a:pPr>
            <a:endParaRPr lang="en-US" sz="1000" dirty="0"/>
          </a:p>
          <a:p>
            <a:pPr defTabSz="339725">
              <a:buFontTx/>
              <a:buNone/>
              <a:tabLst>
                <a:tab pos="1544638" algn="l"/>
              </a:tabLst>
            </a:pPr>
            <a:endParaRPr lang="en-US" sz="1000" dirty="0"/>
          </a:p>
          <a:p>
            <a:pPr defTabSz="339725">
              <a:buFontTx/>
              <a:buNone/>
              <a:tabLst>
                <a:tab pos="1544638" algn="l"/>
              </a:tabLst>
            </a:pPr>
            <a:endParaRPr lang="en-US" sz="1000" dirty="0"/>
          </a:p>
          <a:p>
            <a:pPr defTabSz="339725">
              <a:buFontTx/>
              <a:buNone/>
              <a:tabLst>
                <a:tab pos="1544638" algn="l"/>
              </a:tabLst>
            </a:pPr>
            <a:r>
              <a:rPr lang="en-US" sz="2400" b="1" dirty="0" smtClean="0"/>
              <a:t>Solution</a:t>
            </a:r>
            <a:endParaRPr lang="en-US" sz="2400" b="1" dirty="0"/>
          </a:p>
        </p:txBody>
      </p:sp>
      <p:graphicFrame>
        <p:nvGraphicFramePr>
          <p:cNvPr id="262148" name="Object 4"/>
          <p:cNvGraphicFramePr>
            <a:graphicFrameLocks noChangeAspect="1"/>
          </p:cNvGraphicFramePr>
          <p:nvPr/>
        </p:nvGraphicFramePr>
        <p:xfrm>
          <a:off x="2438399" y="838200"/>
          <a:ext cx="4753811" cy="1066800"/>
        </p:xfrm>
        <a:graphic>
          <a:graphicData uri="http://schemas.openxmlformats.org/presentationml/2006/ole">
            <p:oleObj spid="_x0000_s8194" name="Equation" r:id="rId4" imgW="3225600" imgH="723600" progId="Equation.3">
              <p:embed/>
            </p:oleObj>
          </a:graphicData>
        </a:graphic>
      </p:graphicFrame>
      <p:graphicFrame>
        <p:nvGraphicFramePr>
          <p:cNvPr id="262150" name="Object 6"/>
          <p:cNvGraphicFramePr>
            <a:graphicFrameLocks noChangeAspect="1"/>
          </p:cNvGraphicFramePr>
          <p:nvPr/>
        </p:nvGraphicFramePr>
        <p:xfrm>
          <a:off x="457200" y="2590800"/>
          <a:ext cx="1778000" cy="1016000"/>
        </p:xfrm>
        <a:graphic>
          <a:graphicData uri="http://schemas.openxmlformats.org/presentationml/2006/ole">
            <p:oleObj spid="_x0000_s8195" name="Equation" r:id="rId5" imgW="977760" imgH="558720" progId="Equation.3">
              <p:embed/>
            </p:oleObj>
          </a:graphicData>
        </a:graphic>
      </p:graphicFrame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2362200" y="2590800"/>
          <a:ext cx="3625273" cy="1016000"/>
        </p:xfrm>
        <a:graphic>
          <a:graphicData uri="http://schemas.openxmlformats.org/presentationml/2006/ole">
            <p:oleObj spid="_x0000_s8196" name="Equation" r:id="rId6" imgW="1993680" imgH="558720" progId="Equation.3">
              <p:embed/>
            </p:oleObj>
          </a:graphicData>
        </a:graphic>
      </p:graphicFrame>
      <p:graphicFrame>
        <p:nvGraphicFramePr>
          <p:cNvPr id="8197" name="Object 5"/>
          <p:cNvGraphicFramePr>
            <a:graphicFrameLocks noChangeAspect="1"/>
          </p:cNvGraphicFramePr>
          <p:nvPr/>
        </p:nvGraphicFramePr>
        <p:xfrm>
          <a:off x="2286000" y="3657600"/>
          <a:ext cx="5264727" cy="1016000"/>
        </p:xfrm>
        <a:graphic>
          <a:graphicData uri="http://schemas.openxmlformats.org/presentationml/2006/ole">
            <p:oleObj spid="_x0000_s8197" name="Equation" r:id="rId7" imgW="2895480" imgH="558720" progId="Equation.3">
              <p:embed/>
            </p:oleObj>
          </a:graphicData>
        </a:graphic>
      </p:graphicFrame>
      <p:graphicFrame>
        <p:nvGraphicFramePr>
          <p:cNvPr id="8198" name="Object 6"/>
          <p:cNvGraphicFramePr>
            <a:graphicFrameLocks noChangeAspect="1"/>
          </p:cNvGraphicFramePr>
          <p:nvPr/>
        </p:nvGraphicFramePr>
        <p:xfrm>
          <a:off x="2209800" y="4648200"/>
          <a:ext cx="5449455" cy="1016000"/>
        </p:xfrm>
        <a:graphic>
          <a:graphicData uri="http://schemas.openxmlformats.org/presentationml/2006/ole">
            <p:oleObj spid="_x0000_s8198" name="Equation" r:id="rId8" imgW="2997000" imgH="558720" progId="Equation.3">
              <p:embed/>
            </p:oleObj>
          </a:graphicData>
        </a:graphic>
      </p:graphicFrame>
      <p:graphicFrame>
        <p:nvGraphicFramePr>
          <p:cNvPr id="8199" name="Object 7"/>
          <p:cNvGraphicFramePr>
            <a:graphicFrameLocks noChangeAspect="1"/>
          </p:cNvGraphicFramePr>
          <p:nvPr/>
        </p:nvGraphicFramePr>
        <p:xfrm>
          <a:off x="2133600" y="5638800"/>
          <a:ext cx="2540000" cy="1039091"/>
        </p:xfrm>
        <a:graphic>
          <a:graphicData uri="http://schemas.openxmlformats.org/presentationml/2006/ole">
            <p:oleObj spid="_x0000_s8199" name="Equation" r:id="rId9" imgW="1396800" imgH="571320" progId="Equation.3">
              <p:embed/>
            </p:oleObj>
          </a:graphicData>
        </a:graphic>
      </p:graphicFrame>
      <p:graphicFrame>
        <p:nvGraphicFramePr>
          <p:cNvPr id="8200" name="Object 8"/>
          <p:cNvGraphicFramePr>
            <a:graphicFrameLocks noChangeAspect="1"/>
          </p:cNvGraphicFramePr>
          <p:nvPr/>
        </p:nvGraphicFramePr>
        <p:xfrm>
          <a:off x="4876800" y="5867400"/>
          <a:ext cx="2378363" cy="461818"/>
        </p:xfrm>
        <a:graphic>
          <a:graphicData uri="http://schemas.openxmlformats.org/presentationml/2006/ole">
            <p:oleObj spid="_x0000_s8200" name="Equation" r:id="rId10" imgW="1307880" imgH="2538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2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64201" name="Line 9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264203" name="Rectangle 11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264204" name="Line 12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1" y="100013"/>
            <a:ext cx="8485188" cy="509587"/>
          </a:xfrm>
        </p:spPr>
        <p:txBody>
          <a:bodyPr>
            <a:normAutofit fontScale="90000"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11.1</a:t>
            </a:r>
            <a:r>
              <a:rPr lang="en-US" sz="3200" dirty="0"/>
              <a:t>	Verifying an Identity ( Working with </a:t>
            </a:r>
            <a:r>
              <a:rPr lang="en-US" sz="3200" dirty="0" smtClean="0"/>
              <a:t>Both </a:t>
            </a:r>
            <a:r>
              <a:rPr lang="en-US" sz="3200" dirty="0"/>
              <a:t>Sides)</a:t>
            </a:r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533400"/>
            <a:ext cx="8610600" cy="6324600"/>
          </a:xfrm>
        </p:spPr>
        <p:txBody>
          <a:bodyPr>
            <a:normAutofit/>
          </a:bodyPr>
          <a:lstStyle/>
          <a:p>
            <a:pPr defTabSz="339725">
              <a:buFontTx/>
              <a:buNone/>
              <a:tabLst>
                <a:tab pos="1544638" algn="l"/>
              </a:tabLst>
            </a:pPr>
            <a:r>
              <a:rPr lang="en-US" sz="2800" b="1" dirty="0"/>
              <a:t>Example</a:t>
            </a:r>
            <a:r>
              <a:rPr lang="en-US" sz="2800" dirty="0"/>
              <a:t>	Verify that the following equation is an identity.</a:t>
            </a:r>
          </a:p>
          <a:p>
            <a:pPr defTabSz="339725">
              <a:buFontTx/>
              <a:buNone/>
              <a:tabLst>
                <a:tab pos="1544638" algn="l"/>
              </a:tabLst>
            </a:pPr>
            <a:endParaRPr lang="en-US" sz="2800" dirty="0" smtClean="0"/>
          </a:p>
          <a:p>
            <a:pPr defTabSz="339725">
              <a:buFontTx/>
              <a:buNone/>
              <a:tabLst>
                <a:tab pos="1544638" algn="l"/>
              </a:tabLst>
            </a:pPr>
            <a:endParaRPr lang="en-US" sz="2800" dirty="0"/>
          </a:p>
          <a:p>
            <a:pPr defTabSz="339725">
              <a:buFontTx/>
              <a:buNone/>
              <a:tabLst>
                <a:tab pos="1544638" algn="l"/>
              </a:tabLst>
            </a:pPr>
            <a:r>
              <a:rPr lang="en-US" sz="2800" b="1" dirty="0"/>
              <a:t>Solution</a:t>
            </a:r>
          </a:p>
          <a:p>
            <a:pPr defTabSz="339725">
              <a:buFontTx/>
              <a:buNone/>
              <a:tabLst>
                <a:tab pos="1544638" algn="l"/>
              </a:tabLst>
            </a:pPr>
            <a:endParaRPr lang="en-US" sz="2800" dirty="0"/>
          </a:p>
        </p:txBody>
      </p:sp>
      <p:graphicFrame>
        <p:nvGraphicFramePr>
          <p:cNvPr id="264196" name="Object 4"/>
          <p:cNvGraphicFramePr>
            <a:graphicFrameLocks noChangeAspect="1"/>
          </p:cNvGraphicFramePr>
          <p:nvPr/>
        </p:nvGraphicFramePr>
        <p:xfrm>
          <a:off x="2590800" y="990600"/>
          <a:ext cx="4795838" cy="990600"/>
        </p:xfrm>
        <a:graphic>
          <a:graphicData uri="http://schemas.openxmlformats.org/presentationml/2006/ole">
            <p:oleObj spid="_x0000_s9218" name="Equation" r:id="rId4" imgW="3873240" imgH="799920" progId="Equation.3">
              <p:embed/>
            </p:oleObj>
          </a:graphicData>
        </a:graphic>
      </p:graphicFrame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381000" y="2514600"/>
          <a:ext cx="2185988" cy="692150"/>
        </p:xfrm>
        <a:graphic>
          <a:graphicData uri="http://schemas.openxmlformats.org/presentationml/2006/ole">
            <p:oleObj spid="_x0000_s9220" name="Equation" r:id="rId5" imgW="1765080" imgH="558720" progId="Equation.3">
              <p:embed/>
            </p:oleObj>
          </a:graphicData>
        </a:graphic>
      </p:graphicFrame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990600" y="3276600"/>
          <a:ext cx="2422525" cy="754063"/>
        </p:xfrm>
        <a:graphic>
          <a:graphicData uri="http://schemas.openxmlformats.org/presentationml/2006/ole">
            <p:oleObj spid="_x0000_s9221" name="Equation" r:id="rId6" imgW="1955520" imgH="609480" progId="Equation.3">
              <p:embed/>
            </p:oleObj>
          </a:graphicData>
        </a:graphic>
      </p:graphicFrame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1066800" y="4114800"/>
          <a:ext cx="2863850" cy="690563"/>
        </p:xfrm>
        <a:graphic>
          <a:graphicData uri="http://schemas.openxmlformats.org/presentationml/2006/ole">
            <p:oleObj spid="_x0000_s9222" name="Equation" r:id="rId7" imgW="2311200" imgH="558720" progId="Equation.3">
              <p:embed/>
            </p:oleObj>
          </a:graphicData>
        </a:graphic>
      </p:graphicFrame>
      <p:graphicFrame>
        <p:nvGraphicFramePr>
          <p:cNvPr id="9223" name="Object 7"/>
          <p:cNvGraphicFramePr>
            <a:graphicFrameLocks noChangeAspect="1"/>
          </p:cNvGraphicFramePr>
          <p:nvPr/>
        </p:nvGraphicFramePr>
        <p:xfrm>
          <a:off x="1066800" y="4800600"/>
          <a:ext cx="1746250" cy="690563"/>
        </p:xfrm>
        <a:graphic>
          <a:graphicData uri="http://schemas.openxmlformats.org/presentationml/2006/ole">
            <p:oleObj spid="_x0000_s9223" name="Equation" r:id="rId8" imgW="1409400" imgH="558720" progId="Equation.3">
              <p:embed/>
            </p:oleObj>
          </a:graphicData>
        </a:graphic>
      </p:graphicFrame>
      <p:graphicFrame>
        <p:nvGraphicFramePr>
          <p:cNvPr id="9224" name="Object 8"/>
          <p:cNvGraphicFramePr>
            <a:graphicFrameLocks noChangeAspect="1"/>
          </p:cNvGraphicFramePr>
          <p:nvPr/>
        </p:nvGraphicFramePr>
        <p:xfrm>
          <a:off x="1066800" y="5507037"/>
          <a:ext cx="1809750" cy="1350963"/>
        </p:xfrm>
        <a:graphic>
          <a:graphicData uri="http://schemas.openxmlformats.org/presentationml/2006/ole">
            <p:oleObj spid="_x0000_s9224" name="Equation" r:id="rId9" imgW="1460160" imgH="1091880" progId="Equation.3">
              <p:embed/>
            </p:oleObj>
          </a:graphicData>
        </a:graphic>
      </p:graphicFrame>
      <p:graphicFrame>
        <p:nvGraphicFramePr>
          <p:cNvPr id="9225" name="Object 9"/>
          <p:cNvGraphicFramePr>
            <a:graphicFrameLocks noChangeAspect="1"/>
          </p:cNvGraphicFramePr>
          <p:nvPr/>
        </p:nvGraphicFramePr>
        <p:xfrm>
          <a:off x="3048000" y="5867400"/>
          <a:ext cx="1101725" cy="690563"/>
        </p:xfrm>
        <a:graphic>
          <a:graphicData uri="http://schemas.openxmlformats.org/presentationml/2006/ole">
            <p:oleObj spid="_x0000_s9225" name="Equation" r:id="rId10" imgW="888840" imgH="558720" progId="Equation.3">
              <p:embed/>
            </p:oleObj>
          </a:graphicData>
        </a:graphic>
      </p:graphicFrame>
      <p:graphicFrame>
        <p:nvGraphicFramePr>
          <p:cNvPr id="9226" name="Object 10"/>
          <p:cNvGraphicFramePr>
            <a:graphicFrameLocks noChangeAspect="1"/>
          </p:cNvGraphicFramePr>
          <p:nvPr/>
        </p:nvGraphicFramePr>
        <p:xfrm>
          <a:off x="4267200" y="2286000"/>
          <a:ext cx="3406491" cy="876524"/>
        </p:xfrm>
        <a:graphic>
          <a:graphicData uri="http://schemas.openxmlformats.org/presentationml/2006/ole">
            <p:oleObj spid="_x0000_s9226" name="Equation" r:id="rId11" imgW="2171520" imgH="558720" progId="Equation.3">
              <p:embed/>
            </p:oleObj>
          </a:graphicData>
        </a:graphic>
      </p:graphicFrame>
      <p:graphicFrame>
        <p:nvGraphicFramePr>
          <p:cNvPr id="9227" name="Object 11"/>
          <p:cNvGraphicFramePr>
            <a:graphicFrameLocks noChangeAspect="1"/>
          </p:cNvGraphicFramePr>
          <p:nvPr/>
        </p:nvGraphicFramePr>
        <p:xfrm>
          <a:off x="5029200" y="5981476"/>
          <a:ext cx="1394470" cy="876524"/>
        </p:xfrm>
        <a:graphic>
          <a:graphicData uri="http://schemas.openxmlformats.org/presentationml/2006/ole">
            <p:oleObj spid="_x0000_s9227" name="Equation" r:id="rId12" imgW="888840" imgH="558720" progId="Equation.3">
              <p:embed/>
            </p:oleObj>
          </a:graphicData>
        </a:graphic>
      </p:graphicFrame>
      <p:graphicFrame>
        <p:nvGraphicFramePr>
          <p:cNvPr id="9228" name="Object 12"/>
          <p:cNvGraphicFramePr>
            <a:graphicFrameLocks noChangeAspect="1"/>
          </p:cNvGraphicFramePr>
          <p:nvPr/>
        </p:nvGraphicFramePr>
        <p:xfrm>
          <a:off x="5029200" y="3124200"/>
          <a:ext cx="1792889" cy="956207"/>
        </p:xfrm>
        <a:graphic>
          <a:graphicData uri="http://schemas.openxmlformats.org/presentationml/2006/ole">
            <p:oleObj spid="_x0000_s9228" name="Equation" r:id="rId13" imgW="1143000" imgH="609480" progId="Equation.3">
              <p:embed/>
            </p:oleObj>
          </a:graphicData>
        </a:graphic>
      </p:graphicFrame>
      <p:graphicFrame>
        <p:nvGraphicFramePr>
          <p:cNvPr id="9229" name="Object 13"/>
          <p:cNvGraphicFramePr>
            <a:graphicFrameLocks noChangeAspect="1"/>
          </p:cNvGraphicFramePr>
          <p:nvPr/>
        </p:nvGraphicFramePr>
        <p:xfrm>
          <a:off x="5029200" y="4038600"/>
          <a:ext cx="1792889" cy="956207"/>
        </p:xfrm>
        <a:graphic>
          <a:graphicData uri="http://schemas.openxmlformats.org/presentationml/2006/ole">
            <p:oleObj spid="_x0000_s9229" name="Equation" r:id="rId14" imgW="1143000" imgH="609480" progId="Equation.3">
              <p:embed/>
            </p:oleObj>
          </a:graphicData>
        </a:graphic>
      </p:graphicFrame>
      <p:graphicFrame>
        <p:nvGraphicFramePr>
          <p:cNvPr id="9230" name="Object 14"/>
          <p:cNvGraphicFramePr>
            <a:graphicFrameLocks noChangeAspect="1"/>
          </p:cNvGraphicFramePr>
          <p:nvPr/>
        </p:nvGraphicFramePr>
        <p:xfrm>
          <a:off x="5029200" y="4953000"/>
          <a:ext cx="2888545" cy="1015971"/>
        </p:xfrm>
        <a:graphic>
          <a:graphicData uri="http://schemas.openxmlformats.org/presentationml/2006/ole">
            <p:oleObj spid="_x0000_s9230" name="Equation" r:id="rId15" imgW="1841400" imgH="6476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66250" name="Line 10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266252" name="Rectangle 12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266253" name="Line 13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1" y="85725"/>
            <a:ext cx="8515350" cy="752475"/>
          </a:xfrm>
        </p:spPr>
        <p:txBody>
          <a:bodyPr>
            <a:normAutofit fontScale="90000"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11.1</a:t>
            </a:r>
            <a:r>
              <a:rPr lang="en-US" sz="3200" dirty="0"/>
              <a:t>	Verifying an Identity ( Working with 	Both Sides)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36663"/>
            <a:ext cx="8077200" cy="5075237"/>
          </a:xfrm>
        </p:spPr>
        <p:txBody>
          <a:bodyPr/>
          <a:lstStyle/>
          <a:p>
            <a:pPr defTabSz="339725">
              <a:buFontTx/>
              <a:buNone/>
              <a:tabLst>
                <a:tab pos="1544638" algn="l"/>
              </a:tabLst>
            </a:pPr>
            <a:r>
              <a:rPr lang="en-US" sz="2400" dirty="0" smtClean="0"/>
              <a:t>We </a:t>
            </a:r>
            <a:r>
              <a:rPr lang="en-US" sz="2400" dirty="0"/>
              <a:t>have shown that </a:t>
            </a:r>
          </a:p>
        </p:txBody>
      </p:sp>
      <p:graphicFrame>
        <p:nvGraphicFramePr>
          <p:cNvPr id="421889" name="Object 1025"/>
          <p:cNvGraphicFramePr>
            <a:graphicFrameLocks noChangeAspect="1"/>
          </p:cNvGraphicFramePr>
          <p:nvPr/>
        </p:nvGraphicFramePr>
        <p:xfrm>
          <a:off x="990600" y="2438400"/>
          <a:ext cx="7438571" cy="1143000"/>
        </p:xfrm>
        <a:graphic>
          <a:graphicData uri="http://schemas.openxmlformats.org/presentationml/2006/ole">
            <p:oleObj spid="_x0000_s10243" name="Equation" r:id="rId4" imgW="5206680" imgH="79992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68297" name="Line 9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268299" name="Rectangle 11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268300" name="Line 12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1" y="100013"/>
            <a:ext cx="8453438" cy="585787"/>
          </a:xfrm>
        </p:spPr>
        <p:txBody>
          <a:bodyPr>
            <a:normAutofit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11.1</a:t>
            </a:r>
            <a:r>
              <a:rPr lang="en-US" sz="3200" dirty="0"/>
              <a:t>	Applying a Pythagorean Identity to </a:t>
            </a:r>
            <a:r>
              <a:rPr lang="en-US" sz="3200" dirty="0" smtClean="0"/>
              <a:t>Radios</a:t>
            </a:r>
            <a:endParaRPr lang="en-US" sz="3200" dirty="0"/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610600" cy="5943600"/>
          </a:xfrm>
        </p:spPr>
        <p:txBody>
          <a:bodyPr/>
          <a:lstStyle/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400" b="1" dirty="0"/>
              <a:t>Example	</a:t>
            </a:r>
            <a:r>
              <a:rPr lang="en-US" sz="2400" dirty="0"/>
              <a:t>Tuners in radios select a </a:t>
            </a: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400" dirty="0"/>
              <a:t>radio station by adjusting the frequency. </a:t>
            </a: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400" dirty="0"/>
              <a:t>These tuners may contain an inductor </a:t>
            </a:r>
            <a:r>
              <a:rPr lang="en-US" sz="2400" i="1" dirty="0"/>
              <a:t>L</a:t>
            </a:r>
            <a:r>
              <a:rPr lang="en-US" sz="2400" dirty="0"/>
              <a:t> </a:t>
            </a: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400" dirty="0"/>
              <a:t>and a capacitor </a:t>
            </a:r>
            <a:r>
              <a:rPr lang="en-US" sz="2400" i="1" dirty="0"/>
              <a:t>C</a:t>
            </a:r>
            <a:r>
              <a:rPr lang="en-US" sz="2400" dirty="0"/>
              <a:t>. The energy stored </a:t>
            </a: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400" dirty="0"/>
              <a:t>in the inductor at time </a:t>
            </a:r>
            <a:r>
              <a:rPr lang="en-US" sz="2400" i="1" dirty="0"/>
              <a:t>t</a:t>
            </a:r>
            <a:r>
              <a:rPr lang="en-US" sz="2400" dirty="0"/>
              <a:t> is given </a:t>
            </a:r>
            <a:r>
              <a:rPr lang="en-US" sz="2400" dirty="0" smtClean="0"/>
              <a:t>by:</a:t>
            </a: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400" i="1" dirty="0"/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400" i="1" dirty="0" smtClean="0"/>
              <a:t>							L</a:t>
            </a:r>
            <a:r>
              <a:rPr lang="en-US" sz="2400" dirty="0" smtClean="0"/>
              <a:t>(</a:t>
            </a:r>
            <a:r>
              <a:rPr lang="en-US" sz="2400" i="1" dirty="0" smtClean="0"/>
              <a:t>t</a:t>
            </a:r>
            <a:r>
              <a:rPr lang="en-US" sz="2400" dirty="0"/>
              <a:t>) = </a:t>
            </a:r>
            <a:r>
              <a:rPr lang="en-US" sz="2400" i="1" dirty="0"/>
              <a:t>k</a:t>
            </a:r>
            <a:r>
              <a:rPr lang="en-US" sz="2400" dirty="0"/>
              <a:t> sin</a:t>
            </a:r>
            <a:r>
              <a:rPr lang="en-US" sz="2400" dirty="0">
                <a:cs typeface="Times New Roman" pitchFamily="18" charset="0"/>
              </a:rPr>
              <a:t>² (2</a:t>
            </a:r>
            <a:r>
              <a:rPr lang="en-US" sz="2400" i="1" dirty="0">
                <a:cs typeface="Times New Roman" pitchFamily="18" charset="0"/>
                <a:sym typeface="Symbol" pitchFamily="18" charset="2"/>
              </a:rPr>
              <a:t>Ft</a:t>
            </a:r>
            <a:r>
              <a:rPr lang="en-US" sz="2400" dirty="0">
                <a:cs typeface="Times New Roman" pitchFamily="18" charset="0"/>
                <a:sym typeface="Symbol" pitchFamily="18" charset="2"/>
              </a:rPr>
              <a:t>)</a:t>
            </a:r>
          </a:p>
          <a:p>
            <a:pPr algn="ctr"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800" dirty="0">
              <a:cs typeface="Times New Roman" pitchFamily="18" charset="0"/>
              <a:sym typeface="Symbol" pitchFamily="18" charset="2"/>
            </a:endParaRP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400" dirty="0"/>
              <a:t>and the energy stored in the capacitor is given by </a:t>
            </a: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800" dirty="0"/>
          </a:p>
          <a:p>
            <a:pPr algn="ctr"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400" i="1" dirty="0" smtClean="0"/>
          </a:p>
          <a:p>
            <a:pPr algn="ctr"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400" i="1" dirty="0" smtClean="0"/>
              <a:t>C</a:t>
            </a:r>
            <a:r>
              <a:rPr lang="en-US" sz="2400" dirty="0" smtClean="0"/>
              <a:t>(</a:t>
            </a:r>
            <a:r>
              <a:rPr lang="en-US" sz="2400" i="1" dirty="0" smtClean="0"/>
              <a:t>t</a:t>
            </a:r>
            <a:r>
              <a:rPr lang="en-US" sz="2400" dirty="0"/>
              <a:t>) = </a:t>
            </a:r>
            <a:r>
              <a:rPr lang="en-US" sz="2400" i="1" dirty="0"/>
              <a:t>k</a:t>
            </a:r>
            <a:r>
              <a:rPr lang="en-US" sz="2400" dirty="0"/>
              <a:t> cos</a:t>
            </a:r>
            <a:r>
              <a:rPr lang="en-US" sz="2400" dirty="0">
                <a:cs typeface="Times New Roman" pitchFamily="18" charset="0"/>
              </a:rPr>
              <a:t>² (2</a:t>
            </a:r>
            <a:r>
              <a:rPr lang="en-US" sz="2400" i="1" dirty="0">
                <a:cs typeface="Times New Roman" pitchFamily="18" charset="0"/>
                <a:sym typeface="Symbol" pitchFamily="18" charset="2"/>
              </a:rPr>
              <a:t>Ft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),</a:t>
            </a:r>
          </a:p>
          <a:p>
            <a:pPr algn="ctr"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400" dirty="0">
              <a:cs typeface="Times New Roman" pitchFamily="18" charset="0"/>
              <a:sym typeface="Symbol" pitchFamily="18" charset="2"/>
            </a:endParaRP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800" dirty="0">
              <a:cs typeface="Times New Roman" pitchFamily="18" charset="0"/>
              <a:sym typeface="Symbol" pitchFamily="18" charset="2"/>
            </a:endParaRP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400" dirty="0"/>
              <a:t>where </a:t>
            </a:r>
            <a:r>
              <a:rPr lang="en-US" sz="2400" i="1" dirty="0"/>
              <a:t>F</a:t>
            </a:r>
            <a:r>
              <a:rPr lang="en-US" sz="2400" dirty="0"/>
              <a:t> is the frequency of the radio station and </a:t>
            </a:r>
            <a:r>
              <a:rPr lang="en-US" sz="2400" i="1" dirty="0"/>
              <a:t>k</a:t>
            </a:r>
            <a:r>
              <a:rPr lang="en-US" sz="2400" dirty="0"/>
              <a:t> is a constant. </a:t>
            </a: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400" dirty="0"/>
              <a:t>The total energy </a:t>
            </a:r>
            <a:r>
              <a:rPr lang="en-US" sz="2400" i="1" dirty="0"/>
              <a:t>E</a:t>
            </a:r>
            <a:r>
              <a:rPr lang="en-US" sz="2400" dirty="0"/>
              <a:t> in the circuit is given by </a:t>
            </a:r>
            <a:r>
              <a:rPr lang="en-US" sz="2400" i="1" dirty="0"/>
              <a:t>E</a:t>
            </a:r>
            <a:r>
              <a:rPr lang="en-US" sz="2400" dirty="0"/>
              <a:t>(</a:t>
            </a:r>
            <a:r>
              <a:rPr lang="en-US" sz="2400" i="1" dirty="0"/>
              <a:t>t</a:t>
            </a:r>
            <a:r>
              <a:rPr lang="en-US" sz="2400" dirty="0"/>
              <a:t>) = </a:t>
            </a:r>
            <a:r>
              <a:rPr lang="en-US" sz="2400" i="1" dirty="0"/>
              <a:t>L</a:t>
            </a:r>
            <a:r>
              <a:rPr lang="en-US" sz="2400" dirty="0"/>
              <a:t>(</a:t>
            </a:r>
            <a:r>
              <a:rPr lang="en-US" sz="2400" i="1" dirty="0"/>
              <a:t>t</a:t>
            </a:r>
            <a:r>
              <a:rPr lang="en-US" sz="2400" dirty="0"/>
              <a:t>) + </a:t>
            </a:r>
            <a:r>
              <a:rPr lang="en-US" sz="2400" i="1" dirty="0"/>
              <a:t>C</a:t>
            </a:r>
            <a:r>
              <a:rPr lang="en-US" sz="2400" dirty="0"/>
              <a:t>(</a:t>
            </a:r>
            <a:r>
              <a:rPr lang="en-US" sz="2400" i="1" dirty="0"/>
              <a:t>t</a:t>
            </a:r>
            <a:r>
              <a:rPr lang="en-US" sz="2400" dirty="0"/>
              <a:t>). </a:t>
            </a: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400" dirty="0"/>
              <a:t>Show that </a:t>
            </a:r>
            <a:r>
              <a:rPr lang="en-US" sz="2400" i="1" dirty="0"/>
              <a:t>E</a:t>
            </a:r>
            <a:r>
              <a:rPr lang="en-US" sz="2400" dirty="0"/>
              <a:t> is a constant function. </a:t>
            </a:r>
          </a:p>
        </p:txBody>
      </p:sp>
      <p:pic>
        <p:nvPicPr>
          <p:cNvPr id="268293" name="Picture 5" descr="09_0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6400" y="685800"/>
            <a:ext cx="3276600" cy="202576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70344" name="Line 8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270346" name="Rectangle 1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270347" name="Line 11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1" y="100013"/>
            <a:ext cx="8408988" cy="738187"/>
          </a:xfrm>
        </p:spPr>
        <p:txBody>
          <a:bodyPr>
            <a:normAutofit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11.1</a:t>
            </a:r>
            <a:r>
              <a:rPr lang="en-US" sz="3200" dirty="0"/>
              <a:t>	Applying a Pythagorean Identity to </a:t>
            </a:r>
            <a:r>
              <a:rPr lang="en-US" sz="3200" dirty="0" smtClean="0"/>
              <a:t>Radios</a:t>
            </a:r>
            <a:endParaRPr lang="en-US" sz="3200" dirty="0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36663"/>
            <a:ext cx="8077200" cy="5075237"/>
          </a:xfrm>
        </p:spPr>
        <p:txBody>
          <a:bodyPr/>
          <a:lstStyle/>
          <a:p>
            <a:pPr defTabSz="339725">
              <a:buFontTx/>
              <a:buNone/>
              <a:tabLst>
                <a:tab pos="1544638" algn="l"/>
              </a:tabLst>
            </a:pPr>
            <a:r>
              <a:rPr lang="en-US" sz="2800" b="1"/>
              <a:t>Solution	</a:t>
            </a:r>
          </a:p>
        </p:txBody>
      </p:sp>
      <p:graphicFrame>
        <p:nvGraphicFramePr>
          <p:cNvPr id="422912" name="Object 1024"/>
          <p:cNvGraphicFramePr>
            <a:graphicFrameLocks noChangeAspect="1"/>
          </p:cNvGraphicFramePr>
          <p:nvPr/>
        </p:nvGraphicFramePr>
        <p:xfrm>
          <a:off x="609600" y="5334000"/>
          <a:ext cx="1137557" cy="838200"/>
        </p:xfrm>
        <a:graphic>
          <a:graphicData uri="http://schemas.openxmlformats.org/presentationml/2006/ole">
            <p:oleObj spid="_x0000_s11266" name="Equation" r:id="rId4" imgW="241200" imgH="177480" progId="Equation.3">
              <p:embed/>
            </p:oleObj>
          </a:graphicData>
        </a:graphic>
      </p:graphicFrame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533400" y="4495800"/>
          <a:ext cx="1915886" cy="957943"/>
        </p:xfrm>
        <a:graphic>
          <a:graphicData uri="http://schemas.openxmlformats.org/presentationml/2006/ole">
            <p:oleObj spid="_x0000_s11267" name="Equation" r:id="rId5" imgW="406080" imgH="203040" progId="Equation.3">
              <p:embed/>
            </p:oleObj>
          </a:graphicData>
        </a:graphic>
      </p:graphicFrame>
      <p:graphicFrame>
        <p:nvGraphicFramePr>
          <p:cNvPr id="11268" name="Object 4"/>
          <p:cNvGraphicFramePr>
            <a:graphicFrameLocks noChangeAspect="1"/>
          </p:cNvGraphicFramePr>
          <p:nvPr/>
        </p:nvGraphicFramePr>
        <p:xfrm>
          <a:off x="582383" y="3352800"/>
          <a:ext cx="8561617" cy="1077686"/>
        </p:xfrm>
        <a:graphic>
          <a:graphicData uri="http://schemas.openxmlformats.org/presentationml/2006/ole">
            <p:oleObj spid="_x0000_s11268" name="Equation" r:id="rId6" imgW="1815840" imgH="228600" progId="Equation.3">
              <p:embed/>
            </p:oleObj>
          </a:graphicData>
        </a:graphic>
      </p:graphicFrame>
      <p:graphicFrame>
        <p:nvGraphicFramePr>
          <p:cNvPr id="11269" name="Object 5"/>
          <p:cNvGraphicFramePr>
            <a:graphicFrameLocks noChangeAspect="1"/>
          </p:cNvGraphicFramePr>
          <p:nvPr/>
        </p:nvGraphicFramePr>
        <p:xfrm>
          <a:off x="522512" y="2438400"/>
          <a:ext cx="8621488" cy="1077686"/>
        </p:xfrm>
        <a:graphic>
          <a:graphicData uri="http://schemas.openxmlformats.org/presentationml/2006/ole">
            <p:oleObj spid="_x0000_s11269" name="Equation" r:id="rId7" imgW="1828800" imgH="228600" progId="Equation.3">
              <p:embed/>
            </p:oleObj>
          </a:graphicData>
        </a:graphic>
      </p:graphicFrame>
      <p:graphicFrame>
        <p:nvGraphicFramePr>
          <p:cNvPr id="11270" name="Object 6"/>
          <p:cNvGraphicFramePr>
            <a:graphicFrameLocks noChangeAspect="1"/>
          </p:cNvGraphicFramePr>
          <p:nvPr/>
        </p:nvGraphicFramePr>
        <p:xfrm>
          <a:off x="381000" y="1676400"/>
          <a:ext cx="5208815" cy="957943"/>
        </p:xfrm>
        <a:graphic>
          <a:graphicData uri="http://schemas.openxmlformats.org/presentationml/2006/ole">
            <p:oleObj spid="_x0000_s11270" name="Equation" r:id="rId8" imgW="1104840" imgH="2030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22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9274" name="Line 58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59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9276" name="Rectangle 6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9277" name="Line 61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457325" y="101600"/>
            <a:ext cx="7481888" cy="498475"/>
          </a:xfrm>
        </p:spPr>
        <p:txBody>
          <a:bodyPr>
            <a:normAutofit fontScale="90000"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11.1</a:t>
            </a:r>
            <a:r>
              <a:rPr lang="en-US" sz="3200" dirty="0"/>
              <a:t>	Trigonometric Identities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36663"/>
            <a:ext cx="8178800" cy="5075237"/>
          </a:xfrm>
        </p:spPr>
        <p:txBody>
          <a:bodyPr/>
          <a:lstStyle/>
          <a:p>
            <a:pPr defTabSz="339725">
              <a:tabLst>
                <a:tab pos="1544638" algn="l"/>
              </a:tabLst>
            </a:pPr>
            <a:r>
              <a:rPr lang="en-US" sz="2800" dirty="0"/>
              <a:t>In 1831, Michael Faraday discovers a small electric current when a wire is passed by a magnet. </a:t>
            </a:r>
          </a:p>
          <a:p>
            <a:pPr defTabSz="339725">
              <a:tabLst>
                <a:tab pos="1544638" algn="l"/>
              </a:tabLst>
            </a:pPr>
            <a:r>
              <a:rPr lang="en-US" sz="2800" dirty="0">
                <a:cs typeface="Times New Roman" pitchFamily="18" charset="0"/>
              </a:rPr>
              <a:t>This phenomenon is known as Faraday’s law. This property is used to produce electricity by rotating thousands of wires near large electromagnets.</a:t>
            </a:r>
          </a:p>
          <a:p>
            <a:pPr defTabSz="339725">
              <a:tabLst>
                <a:tab pos="1544638" algn="l"/>
              </a:tabLst>
            </a:pPr>
            <a:r>
              <a:rPr lang="en-US" sz="2800" dirty="0">
                <a:cs typeface="Times New Roman" pitchFamily="18" charset="0"/>
              </a:rPr>
              <a:t>E</a:t>
            </a:r>
            <a:r>
              <a:rPr lang="en-US" sz="2800" dirty="0"/>
              <a:t>lectric generators supply electricity to most homes at a rate of 60 cycles per second.</a:t>
            </a:r>
          </a:p>
          <a:p>
            <a:pPr defTabSz="339725">
              <a:tabLst>
                <a:tab pos="1544638" algn="l"/>
              </a:tabLst>
            </a:pPr>
            <a:r>
              <a:rPr lang="en-US" sz="2800" dirty="0"/>
              <a:t>This rotation causes alternating current in wires and can be modeled by either sine or </a:t>
            </a:r>
            <a:r>
              <a:rPr lang="en-US" sz="2800" dirty="0" smtClean="0"/>
              <a:t>cosine </a:t>
            </a:r>
            <a:r>
              <a:rPr lang="en-US" sz="2800" dirty="0"/>
              <a:t>functions.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47822" name="Line 14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5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247824" name="Rectangle 1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247825" name="Line 17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1457325" y="101600"/>
            <a:ext cx="7481888" cy="498475"/>
          </a:xfrm>
        </p:spPr>
        <p:txBody>
          <a:bodyPr>
            <a:normAutofit fontScale="90000"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11.1</a:t>
            </a:r>
            <a:r>
              <a:rPr lang="en-US" sz="3200" dirty="0"/>
              <a:t>	Fundamental Identities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36663"/>
            <a:ext cx="8077200" cy="5321300"/>
          </a:xfrm>
        </p:spPr>
        <p:txBody>
          <a:bodyPr/>
          <a:lstStyle/>
          <a:p>
            <a:pPr defTabSz="339725">
              <a:spcBef>
                <a:spcPct val="50000"/>
              </a:spcBef>
              <a:buFontTx/>
              <a:buNone/>
              <a:tabLst>
                <a:tab pos="1544638" algn="l"/>
              </a:tabLst>
            </a:pPr>
            <a:r>
              <a:rPr lang="en-US" sz="2400" b="1" dirty="0" smtClean="0"/>
              <a:t>Fundamental </a:t>
            </a:r>
            <a:r>
              <a:rPr lang="en-US" sz="2400" b="1" dirty="0"/>
              <a:t>Identities</a:t>
            </a:r>
          </a:p>
          <a:p>
            <a:pPr defTabSz="339725">
              <a:spcBef>
                <a:spcPct val="50000"/>
              </a:spcBef>
              <a:buFontTx/>
              <a:buNone/>
              <a:tabLst>
                <a:tab pos="1544638" algn="l"/>
              </a:tabLst>
            </a:pPr>
            <a:endParaRPr lang="en-US" sz="1000" b="1" dirty="0"/>
          </a:p>
          <a:p>
            <a:pPr defTabSz="339725">
              <a:spcBef>
                <a:spcPct val="50000"/>
              </a:spcBef>
              <a:buFontTx/>
              <a:buNone/>
              <a:tabLst>
                <a:tab pos="1544638" algn="l"/>
              </a:tabLst>
            </a:pPr>
            <a:endParaRPr lang="en-US" sz="1000" b="1" dirty="0"/>
          </a:p>
          <a:p>
            <a:pPr defTabSz="339725">
              <a:spcBef>
                <a:spcPct val="50000"/>
              </a:spcBef>
              <a:buFontTx/>
              <a:buNone/>
              <a:tabLst>
                <a:tab pos="1544638" algn="l"/>
              </a:tabLst>
            </a:pPr>
            <a:endParaRPr lang="en-US" sz="1000" b="1" dirty="0"/>
          </a:p>
          <a:p>
            <a:pPr defTabSz="339725">
              <a:spcBef>
                <a:spcPct val="50000"/>
              </a:spcBef>
              <a:buFontTx/>
              <a:buNone/>
              <a:tabLst>
                <a:tab pos="1544638" algn="l"/>
              </a:tabLst>
            </a:pPr>
            <a:endParaRPr lang="en-US" sz="2000" b="1" dirty="0" smtClean="0"/>
          </a:p>
          <a:p>
            <a:pPr defTabSz="339725">
              <a:spcBef>
                <a:spcPct val="50000"/>
              </a:spcBef>
              <a:buFontTx/>
              <a:buNone/>
              <a:tabLst>
                <a:tab pos="1544638" algn="l"/>
              </a:tabLst>
            </a:pPr>
            <a:endParaRPr lang="en-US" sz="2000" b="1" dirty="0"/>
          </a:p>
          <a:p>
            <a:pPr defTabSz="339725">
              <a:spcBef>
                <a:spcPct val="50000"/>
              </a:spcBef>
              <a:buFontTx/>
              <a:buNone/>
              <a:tabLst>
                <a:tab pos="1544638" algn="l"/>
              </a:tabLst>
            </a:pPr>
            <a:endParaRPr lang="en-US" sz="1000" b="1" dirty="0"/>
          </a:p>
          <a:p>
            <a:pPr defTabSz="339725">
              <a:spcBef>
                <a:spcPct val="50000"/>
              </a:spcBef>
              <a:buFontTx/>
              <a:buNone/>
              <a:tabLst>
                <a:tab pos="1544638" algn="l"/>
              </a:tabLst>
            </a:pPr>
            <a:r>
              <a:rPr lang="en-US" sz="2400" b="1" dirty="0"/>
              <a:t>Pythagorean Identities</a:t>
            </a:r>
          </a:p>
          <a:p>
            <a:pPr defTabSz="339725">
              <a:spcBef>
                <a:spcPct val="50000"/>
              </a:spcBef>
              <a:buFontTx/>
              <a:buNone/>
              <a:tabLst>
                <a:tab pos="1544638" algn="l"/>
              </a:tabLst>
            </a:pPr>
            <a:endParaRPr lang="en-US" sz="2000" b="1" dirty="0"/>
          </a:p>
          <a:p>
            <a:pPr defTabSz="339725">
              <a:spcBef>
                <a:spcPct val="50000"/>
              </a:spcBef>
              <a:buFontTx/>
              <a:buNone/>
              <a:tabLst>
                <a:tab pos="1544638" algn="l"/>
              </a:tabLst>
            </a:pPr>
            <a:r>
              <a:rPr lang="en-US" sz="2400" b="1" dirty="0" smtClean="0"/>
              <a:t>Even-Odd </a:t>
            </a:r>
            <a:r>
              <a:rPr lang="en-US" sz="2400" b="1" dirty="0"/>
              <a:t>Identities</a:t>
            </a:r>
          </a:p>
          <a:p>
            <a:pPr defTabSz="339725">
              <a:spcBef>
                <a:spcPct val="50000"/>
              </a:spcBef>
              <a:buFontTx/>
              <a:buNone/>
              <a:tabLst>
                <a:tab pos="1544638" algn="l"/>
              </a:tabLst>
            </a:pPr>
            <a:endParaRPr lang="en-US" sz="1000" b="1" dirty="0"/>
          </a:p>
          <a:p>
            <a:pPr defTabSz="339725">
              <a:spcBef>
                <a:spcPct val="50000"/>
              </a:spcBef>
              <a:buFontTx/>
              <a:buNone/>
              <a:tabLst>
                <a:tab pos="1544638" algn="l"/>
              </a:tabLst>
            </a:pPr>
            <a:endParaRPr lang="en-US" sz="1000" b="1" dirty="0"/>
          </a:p>
          <a:p>
            <a:pPr defTabSz="339725">
              <a:spcBef>
                <a:spcPct val="50000"/>
              </a:spcBef>
              <a:buFontTx/>
              <a:buNone/>
              <a:tabLst>
                <a:tab pos="1544638" algn="l"/>
              </a:tabLst>
            </a:pPr>
            <a:r>
              <a:rPr lang="en-US" sz="2000" b="1" i="1" dirty="0"/>
              <a:t>Note</a:t>
            </a:r>
            <a:r>
              <a:rPr lang="en-US" sz="2000" dirty="0"/>
              <a:t>    It will be necessary to recognize alternative forms of the identities </a:t>
            </a: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000" dirty="0"/>
              <a:t>above, such as sin</a:t>
            </a:r>
            <a:r>
              <a:rPr lang="en-US" sz="2000" dirty="0">
                <a:cs typeface="Times New Roman" pitchFamily="18" charset="0"/>
              </a:rPr>
              <a:t>² </a:t>
            </a:r>
            <a:r>
              <a:rPr lang="en-US" sz="2000" i="1" dirty="0">
                <a:cs typeface="Times New Roman" pitchFamily="18" charset="0"/>
                <a:sym typeface="Symbol" pitchFamily="18" charset="2"/>
              </a:rPr>
              <a:t> </a:t>
            </a:r>
            <a:r>
              <a:rPr lang="en-US" sz="2000" dirty="0">
                <a:cs typeface="Times New Roman" pitchFamily="18" charset="0"/>
                <a:sym typeface="Symbol" pitchFamily="18" charset="2"/>
              </a:rPr>
              <a:t>=</a:t>
            </a:r>
            <a:r>
              <a:rPr lang="en-US" sz="2000" i="1" dirty="0"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000" dirty="0">
                <a:cs typeface="Times New Roman" pitchFamily="18" charset="0"/>
                <a:sym typeface="Symbol" pitchFamily="18" charset="2"/>
              </a:rPr>
              <a:t>1 – cos</a:t>
            </a:r>
            <a:r>
              <a:rPr lang="en-US" sz="2000" dirty="0">
                <a:cs typeface="Times New Roman" pitchFamily="18" charset="0"/>
              </a:rPr>
              <a:t>² </a:t>
            </a:r>
            <a:r>
              <a:rPr lang="en-US" sz="2000" i="1" dirty="0">
                <a:cs typeface="Times New Roman" pitchFamily="18" charset="0"/>
                <a:sym typeface="Symbol" pitchFamily="18" charset="2"/>
              </a:rPr>
              <a:t></a:t>
            </a:r>
            <a:r>
              <a:rPr lang="en-US" sz="2000" dirty="0">
                <a:cs typeface="Times New Roman" pitchFamily="18" charset="0"/>
                <a:sym typeface="Symbol" pitchFamily="18" charset="2"/>
              </a:rPr>
              <a:t>  and </a:t>
            </a:r>
            <a:r>
              <a:rPr lang="en-US" sz="2000" dirty="0"/>
              <a:t>cos</a:t>
            </a:r>
            <a:r>
              <a:rPr lang="en-US" sz="2000" dirty="0">
                <a:cs typeface="Times New Roman" pitchFamily="18" charset="0"/>
              </a:rPr>
              <a:t>² </a:t>
            </a:r>
            <a:r>
              <a:rPr lang="en-US" sz="2000" i="1" dirty="0">
                <a:cs typeface="Times New Roman" pitchFamily="18" charset="0"/>
                <a:sym typeface="Symbol" pitchFamily="18" charset="2"/>
              </a:rPr>
              <a:t> </a:t>
            </a:r>
            <a:r>
              <a:rPr lang="en-US" sz="2000" dirty="0">
                <a:cs typeface="Times New Roman" pitchFamily="18" charset="0"/>
                <a:sym typeface="Symbol" pitchFamily="18" charset="2"/>
              </a:rPr>
              <a:t>=</a:t>
            </a:r>
            <a:r>
              <a:rPr lang="en-US" sz="2000" i="1" dirty="0"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000" dirty="0">
                <a:cs typeface="Times New Roman" pitchFamily="18" charset="0"/>
                <a:sym typeface="Symbol" pitchFamily="18" charset="2"/>
              </a:rPr>
              <a:t>1 – sin</a:t>
            </a:r>
            <a:r>
              <a:rPr lang="en-US" sz="2000" dirty="0">
                <a:cs typeface="Times New Roman" pitchFamily="18" charset="0"/>
              </a:rPr>
              <a:t>² </a:t>
            </a:r>
            <a:r>
              <a:rPr lang="en-US" sz="2000" i="1" dirty="0">
                <a:cs typeface="Times New Roman" pitchFamily="18" charset="0"/>
                <a:sym typeface="Symbol" pitchFamily="18" charset="2"/>
              </a:rPr>
              <a:t></a:t>
            </a:r>
            <a:r>
              <a:rPr lang="en-US" sz="2000" dirty="0">
                <a:cs typeface="Times New Roman" pitchFamily="18" charset="0"/>
                <a:sym typeface="Symbol" pitchFamily="18" charset="2"/>
              </a:rPr>
              <a:t>.</a:t>
            </a:r>
          </a:p>
        </p:txBody>
      </p:sp>
      <p:graphicFrame>
        <p:nvGraphicFramePr>
          <p:cNvPr id="247814" name="Object 6"/>
          <p:cNvGraphicFramePr>
            <a:graphicFrameLocks noChangeAspect="1"/>
          </p:cNvGraphicFramePr>
          <p:nvPr/>
        </p:nvGraphicFramePr>
        <p:xfrm>
          <a:off x="1936750" y="1670050"/>
          <a:ext cx="5270500" cy="723900"/>
        </p:xfrm>
        <a:graphic>
          <a:graphicData uri="http://schemas.openxmlformats.org/presentationml/2006/ole">
            <p:oleObj spid="_x0000_s1026" name="Equation" r:id="rId4" imgW="5270400" imgH="723600" progId="Equation.3">
              <p:embed/>
            </p:oleObj>
          </a:graphicData>
        </a:graphic>
      </p:graphicFrame>
      <p:graphicFrame>
        <p:nvGraphicFramePr>
          <p:cNvPr id="247816" name="Object 8"/>
          <p:cNvGraphicFramePr>
            <a:graphicFrameLocks noChangeAspect="1"/>
          </p:cNvGraphicFramePr>
          <p:nvPr/>
        </p:nvGraphicFramePr>
        <p:xfrm>
          <a:off x="2825750" y="2841625"/>
          <a:ext cx="3479800" cy="723900"/>
        </p:xfrm>
        <a:graphic>
          <a:graphicData uri="http://schemas.openxmlformats.org/presentationml/2006/ole">
            <p:oleObj spid="_x0000_s1027" name="Equation" r:id="rId5" imgW="3479760" imgH="723600" progId="Equation.3">
              <p:embed/>
            </p:oleObj>
          </a:graphicData>
        </a:graphic>
      </p:graphicFrame>
      <p:graphicFrame>
        <p:nvGraphicFramePr>
          <p:cNvPr id="247817" name="Object 9"/>
          <p:cNvGraphicFramePr>
            <a:graphicFrameLocks noChangeAspect="1"/>
          </p:cNvGraphicFramePr>
          <p:nvPr/>
        </p:nvGraphicFramePr>
        <p:xfrm>
          <a:off x="985838" y="4183063"/>
          <a:ext cx="7162800" cy="406400"/>
        </p:xfrm>
        <a:graphic>
          <a:graphicData uri="http://schemas.openxmlformats.org/presentationml/2006/ole">
            <p:oleObj spid="_x0000_s1028" name="Equation" r:id="rId6" imgW="7162560" imgH="406080" progId="Equation.3">
              <p:embed/>
            </p:oleObj>
          </a:graphicData>
        </a:graphic>
      </p:graphicFrame>
      <p:graphicFrame>
        <p:nvGraphicFramePr>
          <p:cNvPr id="247818" name="Object 10"/>
          <p:cNvGraphicFramePr>
            <a:graphicFrameLocks noChangeAspect="1"/>
          </p:cNvGraphicFramePr>
          <p:nvPr/>
        </p:nvGraphicFramePr>
        <p:xfrm>
          <a:off x="1076325" y="5238750"/>
          <a:ext cx="6997700" cy="342900"/>
        </p:xfrm>
        <a:graphic>
          <a:graphicData uri="http://schemas.openxmlformats.org/presentationml/2006/ole">
            <p:oleObj spid="_x0000_s1029" name="Equation" r:id="rId7" imgW="6997680" imgH="34272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7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7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78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7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78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78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47822" name="Line 14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5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247824" name="Rectangle 1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247825" name="Line 17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1457325" y="101600"/>
            <a:ext cx="7481888" cy="498475"/>
          </a:xfrm>
        </p:spPr>
        <p:txBody>
          <a:bodyPr>
            <a:normAutofit fontScale="90000"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11.1</a:t>
            </a:r>
            <a:r>
              <a:rPr lang="en-US" sz="3200" dirty="0"/>
              <a:t>	Fundamental Identities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36663"/>
            <a:ext cx="8077200" cy="5321300"/>
          </a:xfrm>
        </p:spPr>
        <p:txBody>
          <a:bodyPr/>
          <a:lstStyle/>
          <a:p>
            <a:pPr defTabSz="339725">
              <a:spcBef>
                <a:spcPct val="50000"/>
              </a:spcBef>
              <a:buFontTx/>
              <a:buNone/>
              <a:tabLst>
                <a:tab pos="1544638" algn="l"/>
              </a:tabLst>
            </a:pPr>
            <a:r>
              <a:rPr lang="en-US" sz="2400" b="1" dirty="0" err="1" smtClean="0"/>
              <a:t>Cofunction</a:t>
            </a:r>
            <a:r>
              <a:rPr lang="en-US" sz="2400" b="1" dirty="0" smtClean="0"/>
              <a:t> </a:t>
            </a:r>
            <a:r>
              <a:rPr lang="en-US" sz="2400" b="1" dirty="0"/>
              <a:t>Identities</a:t>
            </a:r>
          </a:p>
          <a:p>
            <a:pPr defTabSz="339725">
              <a:spcBef>
                <a:spcPct val="50000"/>
              </a:spcBef>
              <a:buFontTx/>
              <a:buNone/>
              <a:tabLst>
                <a:tab pos="1544638" algn="l"/>
              </a:tabLst>
            </a:pPr>
            <a:endParaRPr lang="en-US" sz="1000" b="1" dirty="0"/>
          </a:p>
          <a:p>
            <a:pPr defTabSz="339725">
              <a:spcBef>
                <a:spcPct val="50000"/>
              </a:spcBef>
              <a:buFontTx/>
              <a:buNone/>
              <a:tabLst>
                <a:tab pos="1544638" algn="l"/>
              </a:tabLst>
            </a:pPr>
            <a:endParaRPr lang="en-US" sz="1000" b="1" dirty="0"/>
          </a:p>
          <a:p>
            <a:pPr defTabSz="339725">
              <a:spcBef>
                <a:spcPct val="50000"/>
              </a:spcBef>
              <a:buFontTx/>
              <a:buNone/>
              <a:tabLst>
                <a:tab pos="1544638" algn="l"/>
              </a:tabLst>
            </a:pPr>
            <a:endParaRPr lang="en-US" sz="1000" b="1" dirty="0"/>
          </a:p>
          <a:p>
            <a:pPr defTabSz="339725">
              <a:spcBef>
                <a:spcPct val="50000"/>
              </a:spcBef>
              <a:buFontTx/>
              <a:buNone/>
              <a:tabLst>
                <a:tab pos="1544638" algn="l"/>
              </a:tabLst>
            </a:pPr>
            <a:endParaRPr lang="en-US" sz="2000" b="1" dirty="0" smtClean="0"/>
          </a:p>
          <a:p>
            <a:pPr defTabSz="339725">
              <a:spcBef>
                <a:spcPct val="50000"/>
              </a:spcBef>
              <a:buFontTx/>
              <a:buNone/>
              <a:tabLst>
                <a:tab pos="1544638" algn="l"/>
              </a:tabLst>
            </a:pPr>
            <a:endParaRPr lang="en-US" sz="2000" b="1" dirty="0"/>
          </a:p>
          <a:p>
            <a:pPr defTabSz="339725">
              <a:spcBef>
                <a:spcPct val="50000"/>
              </a:spcBef>
              <a:buFontTx/>
              <a:buNone/>
              <a:tabLst>
                <a:tab pos="1544638" algn="l"/>
              </a:tabLst>
            </a:pPr>
            <a:endParaRPr lang="en-US" sz="1000" b="1" dirty="0"/>
          </a:p>
        </p:txBody>
      </p:sp>
      <p:graphicFrame>
        <p:nvGraphicFramePr>
          <p:cNvPr id="247814" name="Object 6"/>
          <p:cNvGraphicFramePr>
            <a:graphicFrameLocks noChangeAspect="1"/>
          </p:cNvGraphicFramePr>
          <p:nvPr/>
        </p:nvGraphicFramePr>
        <p:xfrm>
          <a:off x="609600" y="1981200"/>
          <a:ext cx="8206154" cy="1066800"/>
        </p:xfrm>
        <a:graphic>
          <a:graphicData uri="http://schemas.openxmlformats.org/presentationml/2006/ole">
            <p:oleObj spid="_x0000_s12290" name="Equation" r:id="rId4" imgW="5079960" imgH="660240" progId="Equation.3">
              <p:embed/>
            </p:oleObj>
          </a:graphicData>
        </a:graphic>
      </p:graphicFrame>
      <p:graphicFrame>
        <p:nvGraphicFramePr>
          <p:cNvPr id="247816" name="Object 8"/>
          <p:cNvGraphicFramePr>
            <a:graphicFrameLocks noChangeAspect="1"/>
          </p:cNvGraphicFramePr>
          <p:nvPr/>
        </p:nvGraphicFramePr>
        <p:xfrm>
          <a:off x="609599" y="3581400"/>
          <a:ext cx="8103577" cy="1066800"/>
        </p:xfrm>
        <a:graphic>
          <a:graphicData uri="http://schemas.openxmlformats.org/presentationml/2006/ole">
            <p:oleObj spid="_x0000_s12291" name="Equation" r:id="rId5" imgW="5016240" imgH="6602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49864" name="Line 8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249866" name="Rectangle 1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249867" name="Line 11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>
          <a:xfrm>
            <a:off x="1457325" y="101600"/>
            <a:ext cx="7481888" cy="498475"/>
          </a:xfrm>
        </p:spPr>
        <p:txBody>
          <a:bodyPr>
            <a:normAutofit fontScale="90000"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11.1</a:t>
            </a:r>
            <a:r>
              <a:rPr lang="en-US" sz="3200" dirty="0"/>
              <a:t>	Looking Ahead to Calculus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36663"/>
            <a:ext cx="8077200" cy="5075237"/>
          </a:xfrm>
        </p:spPr>
        <p:txBody>
          <a:bodyPr/>
          <a:lstStyle/>
          <a:p>
            <a:pPr defTabSz="339725">
              <a:tabLst>
                <a:tab pos="1544638" algn="l"/>
              </a:tabLst>
            </a:pPr>
            <a:r>
              <a:rPr lang="en-US" sz="2800" dirty="0"/>
              <a:t>Work with identities to simplify an expression with the appropriate trigonometric substitutions.</a:t>
            </a:r>
          </a:p>
          <a:p>
            <a:pPr defTabSz="339725">
              <a:tabLst>
                <a:tab pos="1544638" algn="l"/>
              </a:tabLst>
            </a:pPr>
            <a:r>
              <a:rPr lang="en-US" sz="2800" dirty="0"/>
              <a:t>For example, if </a:t>
            </a:r>
            <a:r>
              <a:rPr lang="en-US" sz="2800" i="1" dirty="0"/>
              <a:t>x</a:t>
            </a:r>
            <a:r>
              <a:rPr lang="en-US" sz="2800" dirty="0"/>
              <a:t> = 3 tan </a:t>
            </a:r>
            <a:r>
              <a:rPr lang="en-US" sz="2800" i="1" dirty="0">
                <a:sym typeface="Symbol" pitchFamily="18" charset="2"/>
              </a:rPr>
              <a:t></a:t>
            </a:r>
            <a:r>
              <a:rPr lang="en-US" sz="2800" dirty="0">
                <a:sym typeface="Symbol" pitchFamily="18" charset="2"/>
              </a:rPr>
              <a:t>, then</a:t>
            </a:r>
            <a:endParaRPr lang="en-US" sz="2800" dirty="0"/>
          </a:p>
        </p:txBody>
      </p:sp>
      <p:graphicFrame>
        <p:nvGraphicFramePr>
          <p:cNvPr id="249860" name="Object 4"/>
          <p:cNvGraphicFramePr>
            <a:graphicFrameLocks noChangeAspect="1"/>
          </p:cNvGraphicFramePr>
          <p:nvPr/>
        </p:nvGraphicFramePr>
        <p:xfrm>
          <a:off x="381000" y="2667000"/>
          <a:ext cx="2128361" cy="1038225"/>
        </p:xfrm>
        <a:graphic>
          <a:graphicData uri="http://schemas.openxmlformats.org/presentationml/2006/ole">
            <p:oleObj spid="_x0000_s2050" name="Equation" r:id="rId4" imgW="520560" imgH="253800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2514600" y="2743200"/>
          <a:ext cx="3408219" cy="914400"/>
        </p:xfrm>
        <a:graphic>
          <a:graphicData uri="http://schemas.openxmlformats.org/presentationml/2006/ole">
            <p:oleObj spid="_x0000_s2051" name="Equation" r:id="rId5" imgW="1041120" imgH="279360" progId="Equation.3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2514600" y="3581400"/>
          <a:ext cx="3200400" cy="853440"/>
        </p:xfrm>
        <a:graphic>
          <a:graphicData uri="http://schemas.openxmlformats.org/presentationml/2006/ole">
            <p:oleObj spid="_x0000_s2052" name="Equation" r:id="rId6" imgW="952200" imgH="253800" progId="Equation.3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2514600" y="4343400"/>
          <a:ext cx="3325091" cy="914400"/>
        </p:xfrm>
        <a:graphic>
          <a:graphicData uri="http://schemas.openxmlformats.org/presentationml/2006/ole">
            <p:oleObj spid="_x0000_s2053" name="Equation" r:id="rId7" imgW="1015920" imgH="279360" progId="Equation.3">
              <p:embed/>
            </p:oleObj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2590800" y="5181600"/>
          <a:ext cx="2705100" cy="762000"/>
        </p:xfrm>
        <a:graphic>
          <a:graphicData uri="http://schemas.openxmlformats.org/presentationml/2006/ole">
            <p:oleObj spid="_x0000_s2054" name="Equation" r:id="rId8" imgW="901440" imgH="253800" progId="Equation.3">
              <p:embed/>
            </p:oleObj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2667000" y="5943600"/>
          <a:ext cx="2057400" cy="734786"/>
        </p:xfrm>
        <a:graphic>
          <a:graphicData uri="http://schemas.openxmlformats.org/presentationml/2006/ole">
            <p:oleObj spid="_x0000_s2055" name="Equation" r:id="rId9" imgW="711000" imgH="253800" progId="Equation.3">
              <p:embed/>
            </p:oleObj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4800600" y="6019800"/>
          <a:ext cx="4343400" cy="685800"/>
        </p:xfrm>
        <a:graphic>
          <a:graphicData uri="http://schemas.openxmlformats.org/presentationml/2006/ole">
            <p:oleObj spid="_x0000_s2056" name="Equation" r:id="rId10" imgW="1447560" imgH="2286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9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9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51912" name="Line 8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251914" name="Rectangle 1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251915" name="Line 11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1" y="100013"/>
            <a:ext cx="8510588" cy="661987"/>
          </a:xfrm>
        </p:spPr>
        <p:txBody>
          <a:bodyPr>
            <a:normAutofit fontScale="90000"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11.1</a:t>
            </a:r>
            <a:r>
              <a:rPr lang="en-US" sz="3200" dirty="0"/>
              <a:t>	Expressing One Function in Terms of 	Another</a:t>
            </a:r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763000" cy="5943600"/>
          </a:xfrm>
        </p:spPr>
        <p:txBody>
          <a:bodyPr>
            <a:normAutofit/>
          </a:bodyPr>
          <a:lstStyle/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800" b="1" dirty="0"/>
              <a:t>Example	</a:t>
            </a:r>
            <a:r>
              <a:rPr lang="en-US" sz="2800" dirty="0"/>
              <a:t>Express </a:t>
            </a:r>
            <a:r>
              <a:rPr lang="en-US" sz="2800" dirty="0" err="1"/>
              <a:t>cos</a:t>
            </a:r>
            <a:r>
              <a:rPr lang="en-US" sz="2800" dirty="0"/>
              <a:t> </a:t>
            </a:r>
            <a:r>
              <a:rPr lang="en-US" sz="2800" i="1" dirty="0"/>
              <a:t>x</a:t>
            </a:r>
            <a:r>
              <a:rPr lang="en-US" sz="2800" dirty="0"/>
              <a:t> in terms of tan </a:t>
            </a:r>
            <a:r>
              <a:rPr lang="en-US" sz="2800" i="1" dirty="0"/>
              <a:t>x</a:t>
            </a:r>
            <a:r>
              <a:rPr lang="en-US" sz="2800" dirty="0"/>
              <a:t>.</a:t>
            </a: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1000" dirty="0"/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800" b="1" dirty="0"/>
              <a:t>Solution</a:t>
            </a:r>
            <a:r>
              <a:rPr lang="en-US" sz="2800" dirty="0"/>
              <a:t>	Since sec </a:t>
            </a:r>
            <a:r>
              <a:rPr lang="en-US" sz="2800" i="1" dirty="0"/>
              <a:t>x</a:t>
            </a:r>
            <a:r>
              <a:rPr lang="en-US" sz="2800" dirty="0"/>
              <a:t> is related to both tan </a:t>
            </a:r>
            <a:r>
              <a:rPr lang="en-US" sz="2800" i="1" dirty="0"/>
              <a:t>x</a:t>
            </a:r>
            <a:r>
              <a:rPr lang="en-US" sz="2800" dirty="0"/>
              <a:t> and </a:t>
            </a:r>
            <a:r>
              <a:rPr lang="en-US" sz="2800" dirty="0" err="1"/>
              <a:t>cos</a:t>
            </a:r>
            <a:r>
              <a:rPr lang="en-US" sz="2800" dirty="0"/>
              <a:t> </a:t>
            </a:r>
            <a:r>
              <a:rPr lang="en-US" sz="2800" i="1" dirty="0"/>
              <a:t>x</a:t>
            </a:r>
            <a:r>
              <a:rPr lang="en-US" sz="2800" dirty="0"/>
              <a:t> </a:t>
            </a: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800" dirty="0"/>
              <a:t>by identities, start with tan</a:t>
            </a:r>
            <a:r>
              <a:rPr lang="en-US" sz="2800" dirty="0">
                <a:cs typeface="Times New Roman" pitchFamily="18" charset="0"/>
              </a:rPr>
              <a:t>² </a:t>
            </a:r>
            <a:r>
              <a:rPr lang="en-US" sz="2800" i="1" dirty="0">
                <a:cs typeface="Times New Roman" pitchFamily="18" charset="0"/>
              </a:rPr>
              <a:t>x</a:t>
            </a:r>
            <a:r>
              <a:rPr lang="en-US" sz="2800" dirty="0">
                <a:cs typeface="Times New Roman" pitchFamily="18" charset="0"/>
              </a:rPr>
              <a:t> + 1 = sec² </a:t>
            </a:r>
            <a:r>
              <a:rPr lang="en-US" sz="2800" i="1" dirty="0">
                <a:cs typeface="Times New Roman" pitchFamily="18" charset="0"/>
              </a:rPr>
              <a:t>x</a:t>
            </a:r>
            <a:r>
              <a:rPr lang="en-US" sz="2800" dirty="0">
                <a:cs typeface="Times New Roman" pitchFamily="18" charset="0"/>
              </a:rPr>
              <a:t>.</a:t>
            </a: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800" dirty="0" smtClean="0">
              <a:cs typeface="Times New Roman" pitchFamily="18" charset="0"/>
            </a:endParaRP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800" dirty="0">
              <a:cs typeface="Times New Roman" pitchFamily="18" charset="0"/>
            </a:endParaRP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800" dirty="0">
              <a:cs typeface="Times New Roman" pitchFamily="18" charset="0"/>
            </a:endParaRP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800" dirty="0">
              <a:cs typeface="Times New Roman" pitchFamily="18" charset="0"/>
            </a:endParaRP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800" dirty="0">
              <a:cs typeface="Times New Roman" pitchFamily="18" charset="0"/>
            </a:endParaRP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800" dirty="0">
              <a:cs typeface="Times New Roman" pitchFamily="18" charset="0"/>
            </a:endParaRP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800" dirty="0">
              <a:cs typeface="Times New Roman" pitchFamily="18" charset="0"/>
            </a:endParaRP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800" dirty="0">
              <a:cs typeface="Times New Roman" pitchFamily="18" charset="0"/>
            </a:endParaRP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800" dirty="0">
              <a:cs typeface="Times New Roman" pitchFamily="18" charset="0"/>
            </a:endParaRP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800" dirty="0">
              <a:cs typeface="Times New Roman" pitchFamily="18" charset="0"/>
            </a:endParaRP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800" dirty="0">
              <a:cs typeface="Times New Roman" pitchFamily="18" charset="0"/>
            </a:endParaRP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800" dirty="0">
                <a:cs typeface="Times New Roman" pitchFamily="18" charset="0"/>
              </a:rPr>
              <a:t>Choose + or – sign, depending on the quadrant of </a:t>
            </a:r>
            <a:r>
              <a:rPr lang="en-US" sz="2800" i="1" dirty="0">
                <a:cs typeface="Times New Roman" pitchFamily="18" charset="0"/>
              </a:rPr>
              <a:t>x</a:t>
            </a:r>
            <a:r>
              <a:rPr lang="en-US" sz="2800" dirty="0">
                <a:cs typeface="Times New Roman" pitchFamily="18" charset="0"/>
              </a:rPr>
              <a:t>.</a:t>
            </a:r>
            <a:endParaRPr lang="en-US" sz="280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33400" y="3124200"/>
          <a:ext cx="2907890" cy="990600"/>
        </p:xfrm>
        <a:graphic>
          <a:graphicData uri="http://schemas.openxmlformats.org/presentationml/2006/ole">
            <p:oleObj spid="_x0000_s3075" name="Equation" r:id="rId4" imgW="1155600" imgH="393480" progId="Equation.3">
              <p:embed/>
            </p:oleObj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685800" y="4343400"/>
          <a:ext cx="2843981" cy="990600"/>
        </p:xfrm>
        <a:graphic>
          <a:graphicData uri="http://schemas.openxmlformats.org/presentationml/2006/ole">
            <p:oleObj spid="_x0000_s3076" name="Equation" r:id="rId5" imgW="1130040" imgH="393480" progId="Equation.3">
              <p:embed/>
            </p:oleObj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4953000" y="2362200"/>
          <a:ext cx="3960160" cy="1447800"/>
        </p:xfrm>
        <a:graphic>
          <a:graphicData uri="http://schemas.openxmlformats.org/presentationml/2006/ole">
            <p:oleObj spid="_x0000_s3077" name="Equation" r:id="rId6" imgW="1180800" imgH="431640" progId="Equation.3">
              <p:embed/>
            </p:oleObj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4702735" y="3886200"/>
          <a:ext cx="4441265" cy="1524000"/>
        </p:xfrm>
        <a:graphic>
          <a:graphicData uri="http://schemas.openxmlformats.org/presentationml/2006/ole">
            <p:oleObj spid="_x0000_s3078" name="Equation" r:id="rId7" imgW="1295280" imgH="444240" progId="Equation.3">
              <p:embed/>
            </p:oleObj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609600" y="2362200"/>
          <a:ext cx="2831306" cy="520700"/>
        </p:xfrm>
        <a:graphic>
          <a:graphicData uri="http://schemas.openxmlformats.org/presentationml/2006/ole">
            <p:oleObj spid="_x0000_s3079" name="Equation" r:id="rId8" imgW="1104840" imgH="2030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1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1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5190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53960" name="Line 8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253962" name="Rectangle 1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253963" name="Line 11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00013"/>
            <a:ext cx="8762999" cy="509587"/>
          </a:xfrm>
        </p:spPr>
        <p:txBody>
          <a:bodyPr>
            <a:normAutofit fontScale="90000"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11.1</a:t>
            </a:r>
            <a:r>
              <a:rPr lang="en-US" sz="3200" dirty="0"/>
              <a:t>	Rewriting an Expression in Terms of </a:t>
            </a:r>
            <a:r>
              <a:rPr lang="en-US" sz="3200" dirty="0" smtClean="0"/>
              <a:t>Sine </a:t>
            </a:r>
            <a:r>
              <a:rPr lang="en-US" sz="3200" dirty="0"/>
              <a:t>and Cosine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458200" cy="6096000"/>
          </a:xfrm>
        </p:spPr>
        <p:txBody>
          <a:bodyPr/>
          <a:lstStyle/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800" b="1" dirty="0"/>
              <a:t>Example	</a:t>
            </a:r>
            <a:r>
              <a:rPr lang="en-US" sz="2800" dirty="0"/>
              <a:t>Write tan </a:t>
            </a:r>
            <a:r>
              <a:rPr lang="en-US" sz="2800" i="1" dirty="0">
                <a:sym typeface="Symbol" pitchFamily="18" charset="2"/>
              </a:rPr>
              <a:t></a:t>
            </a:r>
            <a:r>
              <a:rPr lang="en-US" sz="2800" dirty="0"/>
              <a:t>  + cot </a:t>
            </a:r>
            <a:r>
              <a:rPr lang="en-US" sz="2800" i="1" dirty="0">
                <a:sym typeface="Symbol" pitchFamily="18" charset="2"/>
              </a:rPr>
              <a:t></a:t>
            </a:r>
            <a:r>
              <a:rPr lang="en-US" sz="2800" dirty="0"/>
              <a:t>  in terms of sin </a:t>
            </a:r>
            <a:r>
              <a:rPr lang="en-US" sz="2800" i="1" dirty="0">
                <a:sym typeface="Symbol" pitchFamily="18" charset="2"/>
              </a:rPr>
              <a:t></a:t>
            </a:r>
            <a:r>
              <a:rPr lang="en-US" sz="2800" dirty="0"/>
              <a:t>  and </a:t>
            </a: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800" dirty="0" err="1"/>
              <a:t>cos</a:t>
            </a:r>
            <a:r>
              <a:rPr lang="en-US" sz="2800" dirty="0"/>
              <a:t> </a:t>
            </a:r>
            <a:r>
              <a:rPr lang="en-US" sz="2800" i="1" dirty="0">
                <a:sym typeface="Symbol" pitchFamily="18" charset="2"/>
              </a:rPr>
              <a:t></a:t>
            </a:r>
            <a:r>
              <a:rPr lang="en-US" sz="2800" dirty="0"/>
              <a:t>.</a:t>
            </a: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1000" dirty="0"/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800" b="1" dirty="0"/>
              <a:t>Solution</a:t>
            </a:r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432824" y="2105332"/>
          <a:ext cx="2274120" cy="521929"/>
        </p:xfrm>
        <a:graphic>
          <a:graphicData uri="http://schemas.openxmlformats.org/presentationml/2006/ole">
            <p:oleObj spid="_x0000_s4099" name="Equation" r:id="rId4" imgW="774360" imgH="177480" progId="Equation.3">
              <p:embed/>
            </p:oleObj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2819400" y="1828800"/>
          <a:ext cx="2833329" cy="1155700"/>
        </p:xfrm>
        <a:graphic>
          <a:graphicData uri="http://schemas.openxmlformats.org/presentationml/2006/ole">
            <p:oleObj spid="_x0000_s4100" name="Equation" r:id="rId5" imgW="965160" imgH="393480" progId="Equation.3">
              <p:embed/>
            </p:oleObj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2895600" y="2895600"/>
          <a:ext cx="4622799" cy="1230261"/>
        </p:xfrm>
        <a:graphic>
          <a:graphicData uri="http://schemas.openxmlformats.org/presentationml/2006/ole">
            <p:oleObj spid="_x0000_s4101" name="Equation" r:id="rId6" imgW="1574640" imgH="419040" progId="Equation.3">
              <p:embed/>
            </p:oleObj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2895600" y="4267200"/>
          <a:ext cx="3094293" cy="1230261"/>
        </p:xfrm>
        <a:graphic>
          <a:graphicData uri="http://schemas.openxmlformats.org/presentationml/2006/ole">
            <p:oleObj spid="_x0000_s4102" name="Equation" r:id="rId7" imgW="1054080" imgH="419040" progId="Equation.3">
              <p:embed/>
            </p:oleObj>
          </a:graphicData>
        </a:graphic>
      </p:graphicFrame>
      <p:graphicFrame>
        <p:nvGraphicFramePr>
          <p:cNvPr id="4103" name="Object 7"/>
          <p:cNvGraphicFramePr>
            <a:graphicFrameLocks noChangeAspect="1"/>
          </p:cNvGraphicFramePr>
          <p:nvPr/>
        </p:nvGraphicFramePr>
        <p:xfrm>
          <a:off x="2971800" y="5486400"/>
          <a:ext cx="2348681" cy="1155700"/>
        </p:xfrm>
        <a:graphic>
          <a:graphicData uri="http://schemas.openxmlformats.org/presentationml/2006/ole">
            <p:oleObj spid="_x0000_s4103" name="Equation" r:id="rId8" imgW="799920" imgH="39348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56008" name="Line 8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256010" name="Rectangle 1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256011" name="Line 11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1457325" y="101600"/>
            <a:ext cx="7481888" cy="498475"/>
          </a:xfrm>
        </p:spPr>
        <p:txBody>
          <a:bodyPr>
            <a:normAutofit fontScale="90000"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11.1</a:t>
            </a:r>
            <a:r>
              <a:rPr lang="en-US" sz="3200" dirty="0"/>
              <a:t>	Verifying Identities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09600"/>
            <a:ext cx="8763000" cy="6019800"/>
          </a:xfrm>
          <a:ln cap="flat">
            <a:solidFill>
              <a:schemeClr val="tx1"/>
            </a:solidFill>
          </a:ln>
        </p:spPr>
        <p:txBody>
          <a:bodyPr/>
          <a:lstStyle/>
          <a:p>
            <a:pPr marL="609600" indent="-609600" defTabSz="339725">
              <a:buFontTx/>
              <a:buAutoNum type="arabicPeriod"/>
              <a:tabLst>
                <a:tab pos="1544638" algn="l"/>
              </a:tabLst>
            </a:pPr>
            <a:r>
              <a:rPr lang="en-US" sz="2400" dirty="0"/>
              <a:t>Learn the fundamental identities.</a:t>
            </a:r>
          </a:p>
          <a:p>
            <a:pPr marL="609600" indent="-609600" defTabSz="339725">
              <a:buFontTx/>
              <a:buAutoNum type="arabicPeriod"/>
              <a:tabLst>
                <a:tab pos="1544638" algn="l"/>
              </a:tabLst>
            </a:pPr>
            <a:r>
              <a:rPr lang="en-US" sz="2400" dirty="0"/>
              <a:t>Try to rewrite the more complicated side of the equation so that it is identical to the simpler side.</a:t>
            </a:r>
          </a:p>
          <a:p>
            <a:pPr marL="609600" indent="-609600" defTabSz="339725">
              <a:buFontTx/>
              <a:buAutoNum type="arabicPeriod"/>
              <a:tabLst>
                <a:tab pos="1544638" algn="l"/>
              </a:tabLst>
            </a:pPr>
            <a:r>
              <a:rPr lang="en-US" sz="2400" dirty="0"/>
              <a:t>It is often helpful to express all functions in terms of sine and cosine and then simplify the result.</a:t>
            </a:r>
          </a:p>
          <a:p>
            <a:pPr marL="609600" indent="-609600" defTabSz="339725">
              <a:buFontTx/>
              <a:buAutoNum type="arabicPeriod"/>
              <a:tabLst>
                <a:tab pos="1544638" algn="l"/>
              </a:tabLst>
            </a:pPr>
            <a:r>
              <a:rPr lang="en-US" sz="2400" dirty="0"/>
              <a:t>Usually, any factoring or indicated algebraic operations should be performed. For example, </a:t>
            </a:r>
            <a:endParaRPr lang="en-US" sz="2400" dirty="0">
              <a:cs typeface="Times New Roman" pitchFamily="18" charset="0"/>
            </a:endParaRPr>
          </a:p>
          <a:p>
            <a:pPr marL="609600" indent="-609600" defTabSz="339725">
              <a:buFontTx/>
              <a:buAutoNum type="arabicPeriod"/>
              <a:tabLst>
                <a:tab pos="1544638" algn="l"/>
              </a:tabLst>
            </a:pPr>
            <a:endParaRPr lang="en-US" sz="2400" dirty="0"/>
          </a:p>
          <a:p>
            <a:pPr marL="609600" indent="-609600" defTabSz="339725">
              <a:buFontTx/>
              <a:buAutoNum type="arabicPeriod"/>
              <a:tabLst>
                <a:tab pos="1544638" algn="l"/>
              </a:tabLst>
            </a:pPr>
            <a:r>
              <a:rPr lang="en-US" sz="2400" dirty="0"/>
              <a:t>As you select substitutions, keep in mind the side you are not changing, because it represents your goal.</a:t>
            </a:r>
          </a:p>
          <a:p>
            <a:pPr marL="609600" indent="-609600" defTabSz="339725">
              <a:buFontTx/>
              <a:buAutoNum type="arabicPeriod"/>
              <a:tabLst>
                <a:tab pos="1544638" algn="l"/>
              </a:tabLst>
            </a:pPr>
            <a:r>
              <a:rPr lang="en-US" sz="2400" dirty="0"/>
              <a:t>If an expression contains 1 + sin </a:t>
            </a:r>
            <a:r>
              <a:rPr lang="en-US" sz="2400" i="1" dirty="0"/>
              <a:t>x</a:t>
            </a:r>
            <a:r>
              <a:rPr lang="en-US" sz="2400" dirty="0"/>
              <a:t>, multiplying both numerator and denominator by 1 </a:t>
            </a:r>
            <a:r>
              <a:rPr lang="en-US" sz="2400" dirty="0">
                <a:cs typeface="Times New Roman" pitchFamily="18" charset="0"/>
              </a:rPr>
              <a:t>– sin </a:t>
            </a:r>
            <a:r>
              <a:rPr lang="en-US" sz="2400" i="1" dirty="0">
                <a:cs typeface="Times New Roman" pitchFamily="18" charset="0"/>
              </a:rPr>
              <a:t>x</a:t>
            </a:r>
            <a:r>
              <a:rPr lang="en-US" sz="2400" dirty="0">
                <a:cs typeface="Times New Roman" pitchFamily="18" charset="0"/>
              </a:rPr>
              <a:t> would give 1 – sin² </a:t>
            </a:r>
            <a:r>
              <a:rPr lang="en-US" sz="2400" i="1" dirty="0">
                <a:cs typeface="Times New Roman" pitchFamily="18" charset="0"/>
              </a:rPr>
              <a:t>x</a:t>
            </a:r>
            <a:r>
              <a:rPr lang="en-US" sz="2400" dirty="0">
                <a:cs typeface="Times New Roman" pitchFamily="18" charset="0"/>
              </a:rPr>
              <a:t>, which could be replaced with cos² </a:t>
            </a:r>
            <a:r>
              <a:rPr lang="en-US" sz="2400" i="1" dirty="0">
                <a:cs typeface="Times New Roman" pitchFamily="18" charset="0"/>
              </a:rPr>
              <a:t>x</a:t>
            </a:r>
            <a:r>
              <a:rPr lang="en-US" sz="2400" dirty="0">
                <a:cs typeface="Times New Roman" pitchFamily="18" charset="0"/>
              </a:rPr>
              <a:t>.</a:t>
            </a:r>
            <a:endParaRPr lang="en-US" sz="2400" dirty="0"/>
          </a:p>
        </p:txBody>
      </p:sp>
      <p:graphicFrame>
        <p:nvGraphicFramePr>
          <p:cNvPr id="419840" name="Object 0"/>
          <p:cNvGraphicFramePr>
            <a:graphicFrameLocks noChangeAspect="1"/>
          </p:cNvGraphicFramePr>
          <p:nvPr/>
        </p:nvGraphicFramePr>
        <p:xfrm>
          <a:off x="1295400" y="3505200"/>
          <a:ext cx="7188200" cy="431800"/>
        </p:xfrm>
        <a:graphic>
          <a:graphicData uri="http://schemas.openxmlformats.org/presentationml/2006/ole">
            <p:oleObj spid="_x0000_s5122" name="Equation" r:id="rId4" imgW="7188120" imgH="4316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6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6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19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6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6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3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58062" name="Line 1038"/>
            <p:cNvSpPr>
              <a:spLocks noChangeShapeType="1"/>
            </p:cNvSpPr>
            <p:nvPr/>
          </p:nvSpPr>
          <p:spPr bwMode="auto">
            <a:xfrm>
              <a:off x="0" y="0"/>
              <a:ext cx="5760" cy="0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3" name="Group 1039"/>
            <p:cNvGrpSpPr>
              <a:grpSpLocks/>
            </p:cNvGrpSpPr>
            <p:nvPr/>
          </p:nvGrpSpPr>
          <p:grpSpPr bwMode="auto">
            <a:xfrm>
              <a:off x="0" y="0"/>
              <a:ext cx="259" cy="4320"/>
              <a:chOff x="0" y="0"/>
              <a:chExt cx="259" cy="4320"/>
            </a:xfrm>
          </p:grpSpPr>
          <p:sp>
            <p:nvSpPr>
              <p:cNvPr id="258064" name="Rectangle 104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9" cy="4207"/>
              </a:xfrm>
              <a:prstGeom prst="rect">
                <a:avLst/>
              </a:prstGeom>
              <a:gradFill rotWithShape="1">
                <a:gsLst>
                  <a:gs pos="0">
                    <a:srgbClr val="CC6600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258065" name="Line 1041"/>
              <p:cNvSpPr>
                <a:spLocks noChangeShapeType="1"/>
              </p:cNvSpPr>
              <p:nvPr/>
            </p:nvSpPr>
            <p:spPr bwMode="auto">
              <a:xfrm>
                <a:off x="0" y="0"/>
                <a:ext cx="8" cy="4320"/>
              </a:xfrm>
              <a:prstGeom prst="line">
                <a:avLst/>
              </a:prstGeom>
              <a:noFill/>
              <a:ln w="25400">
                <a:solidFill>
                  <a:srgbClr val="CC6600"/>
                </a:solidFill>
                <a:round/>
                <a:headEnd/>
                <a:tailEnd/>
              </a:ln>
              <a:effectLst/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25805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81001" y="100013"/>
            <a:ext cx="8485188" cy="585787"/>
          </a:xfrm>
        </p:spPr>
        <p:txBody>
          <a:bodyPr>
            <a:normAutofit fontScale="90000"/>
          </a:bodyPr>
          <a:lstStyle/>
          <a:p>
            <a:pPr algn="l">
              <a:tabLst>
                <a:tab pos="850900" algn="l"/>
              </a:tabLst>
            </a:pPr>
            <a:r>
              <a:rPr lang="en-US" sz="3200" dirty="0" smtClean="0"/>
              <a:t>11.1</a:t>
            </a:r>
            <a:r>
              <a:rPr lang="en-US" sz="3200" dirty="0"/>
              <a:t>	Verifying an Identity ( Working with </a:t>
            </a:r>
            <a:r>
              <a:rPr lang="en-US" sz="3200" dirty="0" smtClean="0"/>
              <a:t>One </a:t>
            </a:r>
            <a:r>
              <a:rPr lang="en-US" sz="3200" dirty="0"/>
              <a:t>Side)</a:t>
            </a:r>
          </a:p>
        </p:txBody>
      </p:sp>
      <p:sp>
        <p:nvSpPr>
          <p:cNvPr id="25805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1000" y="609600"/>
            <a:ext cx="8763000" cy="5867400"/>
          </a:xfrm>
        </p:spPr>
        <p:txBody>
          <a:bodyPr>
            <a:normAutofit/>
          </a:bodyPr>
          <a:lstStyle/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800" b="1" dirty="0"/>
              <a:t>Example	</a:t>
            </a:r>
            <a:r>
              <a:rPr lang="en-US" sz="2800" dirty="0"/>
              <a:t>Verify that the following equation is an identity.</a:t>
            </a:r>
          </a:p>
          <a:p>
            <a:pPr algn="ctr"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800" dirty="0" smtClean="0"/>
          </a:p>
          <a:p>
            <a:pPr algn="ctr"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800" dirty="0" smtClean="0"/>
              <a:t>cot </a:t>
            </a:r>
            <a:r>
              <a:rPr lang="en-US" sz="2800" i="1" dirty="0"/>
              <a:t>x</a:t>
            </a:r>
            <a:r>
              <a:rPr lang="en-US" sz="2800" dirty="0"/>
              <a:t> + 1 = </a:t>
            </a:r>
            <a:r>
              <a:rPr lang="en-US" sz="2800" dirty="0" err="1"/>
              <a:t>csc</a:t>
            </a:r>
            <a:r>
              <a:rPr lang="en-US" sz="2800" dirty="0"/>
              <a:t> </a:t>
            </a:r>
            <a:r>
              <a:rPr lang="en-US" sz="2800" i="1" dirty="0"/>
              <a:t>x</a:t>
            </a:r>
            <a:r>
              <a:rPr lang="en-US" sz="2800" dirty="0"/>
              <a:t>(</a:t>
            </a:r>
            <a:r>
              <a:rPr lang="en-US" sz="2800" dirty="0" err="1"/>
              <a:t>cos</a:t>
            </a:r>
            <a:r>
              <a:rPr lang="en-US" sz="2800" dirty="0"/>
              <a:t> </a:t>
            </a:r>
            <a:r>
              <a:rPr lang="en-US" sz="2800" i="1" dirty="0"/>
              <a:t>x</a:t>
            </a:r>
            <a:r>
              <a:rPr lang="en-US" sz="2800" dirty="0"/>
              <a:t> + sin </a:t>
            </a:r>
            <a:r>
              <a:rPr lang="en-US" sz="2800" i="1" dirty="0"/>
              <a:t>x</a:t>
            </a:r>
            <a:r>
              <a:rPr lang="en-US" sz="2800" dirty="0"/>
              <a:t>)</a:t>
            </a:r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endParaRPr lang="en-US" sz="2800" dirty="0"/>
          </a:p>
          <a:p>
            <a:pPr defTabSz="339725">
              <a:spcBef>
                <a:spcPct val="0"/>
              </a:spcBef>
              <a:buFontTx/>
              <a:buNone/>
              <a:tabLst>
                <a:tab pos="1544638" algn="l"/>
              </a:tabLst>
            </a:pPr>
            <a:r>
              <a:rPr lang="en-US" sz="2800" b="1" dirty="0" smtClean="0"/>
              <a:t>Solution</a:t>
            </a:r>
            <a:r>
              <a:rPr lang="en-US" sz="2800" b="1" dirty="0"/>
              <a:t>	 </a:t>
            </a:r>
            <a:r>
              <a:rPr lang="en-US" sz="2800" dirty="0"/>
              <a:t>Since the side on the  right is </a:t>
            </a:r>
            <a:r>
              <a:rPr lang="en-US" sz="2800" dirty="0" smtClean="0"/>
              <a:t>more complicated</a:t>
            </a:r>
            <a:r>
              <a:rPr lang="en-US" sz="2800" dirty="0"/>
              <a:t>, we work with it.</a:t>
            </a:r>
            <a:endParaRPr lang="en-US" sz="2800" b="1" dirty="0"/>
          </a:p>
        </p:txBody>
      </p:sp>
      <p:sp>
        <p:nvSpPr>
          <p:cNvPr id="258053" name="Text Box 1029"/>
          <p:cNvSpPr txBox="1">
            <a:spLocks noChangeArrowheads="1"/>
          </p:cNvSpPr>
          <p:nvPr/>
        </p:nvSpPr>
        <p:spPr bwMode="auto">
          <a:xfrm>
            <a:off x="5181600" y="3276600"/>
            <a:ext cx="3192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Original identity</a:t>
            </a:r>
          </a:p>
        </p:txBody>
      </p:sp>
      <p:sp>
        <p:nvSpPr>
          <p:cNvPr id="258056" name="Text Box 1032"/>
          <p:cNvSpPr txBox="1">
            <a:spLocks noChangeArrowheads="1"/>
          </p:cNvSpPr>
          <p:nvPr/>
        </p:nvSpPr>
        <p:spPr bwMode="auto">
          <a:xfrm>
            <a:off x="5181600" y="5029200"/>
            <a:ext cx="3236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Distributive property</a:t>
            </a:r>
          </a:p>
        </p:txBody>
      </p:sp>
      <p:sp>
        <p:nvSpPr>
          <p:cNvPr id="258058" name="Text Box 1034"/>
          <p:cNvSpPr txBox="1">
            <a:spLocks noChangeArrowheads="1"/>
          </p:cNvSpPr>
          <p:nvPr/>
        </p:nvSpPr>
        <p:spPr bwMode="auto">
          <a:xfrm>
            <a:off x="0" y="6477000"/>
            <a:ext cx="788193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The given equation is an identity because the left side equals the right side.</a:t>
            </a: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5257800" y="4038600"/>
          <a:ext cx="1703438" cy="838200"/>
        </p:xfrm>
        <a:graphic>
          <a:graphicData uri="http://schemas.openxmlformats.org/presentationml/2006/ole">
            <p:oleObj spid="_x0000_s6153" name="Equation" r:id="rId4" imgW="799920" imgH="393480" progId="Equation.3">
              <p:embed/>
            </p:oleObj>
          </a:graphicData>
        </a:graphic>
      </p:graphicFrame>
      <p:graphicFrame>
        <p:nvGraphicFramePr>
          <p:cNvPr id="6154" name="Object 10"/>
          <p:cNvGraphicFramePr>
            <a:graphicFrameLocks noChangeAspect="1"/>
          </p:cNvGraphicFramePr>
          <p:nvPr/>
        </p:nvGraphicFramePr>
        <p:xfrm>
          <a:off x="5181600" y="5715000"/>
          <a:ext cx="3274734" cy="806450"/>
        </p:xfrm>
        <a:graphic>
          <a:graphicData uri="http://schemas.openxmlformats.org/presentationml/2006/ole">
            <p:oleObj spid="_x0000_s6154" name="Equation" r:id="rId5" imgW="1600200" imgH="393480" progId="Equation.3">
              <p:embed/>
            </p:oleObj>
          </a:graphicData>
        </a:graphic>
      </p:graphicFrame>
      <p:graphicFrame>
        <p:nvGraphicFramePr>
          <p:cNvPr id="6155" name="Object 11"/>
          <p:cNvGraphicFramePr>
            <a:graphicFrameLocks noChangeAspect="1"/>
          </p:cNvGraphicFramePr>
          <p:nvPr/>
        </p:nvGraphicFramePr>
        <p:xfrm>
          <a:off x="381000" y="3200400"/>
          <a:ext cx="3994592" cy="457200"/>
        </p:xfrm>
        <a:graphic>
          <a:graphicData uri="http://schemas.openxmlformats.org/presentationml/2006/ole">
            <p:oleObj spid="_x0000_s6155" name="Equation" r:id="rId6" imgW="1777680" imgH="203040" progId="Equation.3">
              <p:embed/>
            </p:oleObj>
          </a:graphicData>
        </a:graphic>
      </p:graphicFrame>
      <p:graphicFrame>
        <p:nvGraphicFramePr>
          <p:cNvPr id="6156" name="Object 12"/>
          <p:cNvGraphicFramePr>
            <a:graphicFrameLocks noChangeAspect="1"/>
          </p:cNvGraphicFramePr>
          <p:nvPr/>
        </p:nvGraphicFramePr>
        <p:xfrm>
          <a:off x="381000" y="3657600"/>
          <a:ext cx="3638550" cy="457200"/>
        </p:xfrm>
        <a:graphic>
          <a:graphicData uri="http://schemas.openxmlformats.org/presentationml/2006/ole">
            <p:oleObj spid="_x0000_s6156" name="Equation" r:id="rId7" imgW="1612800" imgH="203040" progId="Equation.3">
              <p:embed/>
            </p:oleObj>
          </a:graphicData>
        </a:graphic>
      </p:graphicFrame>
      <p:graphicFrame>
        <p:nvGraphicFramePr>
          <p:cNvPr id="6157" name="Object 13"/>
          <p:cNvGraphicFramePr>
            <a:graphicFrameLocks noChangeAspect="1"/>
          </p:cNvGraphicFramePr>
          <p:nvPr/>
        </p:nvGraphicFramePr>
        <p:xfrm>
          <a:off x="1143000" y="4114800"/>
          <a:ext cx="2951163" cy="885825"/>
        </p:xfrm>
        <a:graphic>
          <a:graphicData uri="http://schemas.openxmlformats.org/presentationml/2006/ole">
            <p:oleObj spid="_x0000_s6157" name="Equation" r:id="rId8" imgW="1307880" imgH="393480" progId="Equation.3">
              <p:embed/>
            </p:oleObj>
          </a:graphicData>
        </a:graphic>
      </p:graphicFrame>
      <p:graphicFrame>
        <p:nvGraphicFramePr>
          <p:cNvPr id="6158" name="Object 14"/>
          <p:cNvGraphicFramePr>
            <a:graphicFrameLocks noChangeAspect="1"/>
          </p:cNvGraphicFramePr>
          <p:nvPr/>
        </p:nvGraphicFramePr>
        <p:xfrm>
          <a:off x="1143000" y="4953000"/>
          <a:ext cx="2092325" cy="885825"/>
        </p:xfrm>
        <a:graphic>
          <a:graphicData uri="http://schemas.openxmlformats.org/presentationml/2006/ole">
            <p:oleObj spid="_x0000_s6158" name="Equation" r:id="rId9" imgW="927000" imgH="393480" progId="Equation.3">
              <p:embed/>
            </p:oleObj>
          </a:graphicData>
        </a:graphic>
      </p:graphicFrame>
      <p:graphicFrame>
        <p:nvGraphicFramePr>
          <p:cNvPr id="6159" name="Object 15"/>
          <p:cNvGraphicFramePr>
            <a:graphicFrameLocks noChangeAspect="1"/>
          </p:cNvGraphicFramePr>
          <p:nvPr/>
        </p:nvGraphicFramePr>
        <p:xfrm>
          <a:off x="1219200" y="5943600"/>
          <a:ext cx="2436813" cy="400050"/>
        </p:xfrm>
        <a:graphic>
          <a:graphicData uri="http://schemas.openxmlformats.org/presentationml/2006/ole">
            <p:oleObj spid="_x0000_s6159" name="Equation" r:id="rId10" imgW="1079280" imgH="17748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8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8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8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3" grpId="0"/>
      <p:bldP spid="258056" grpId="0"/>
      <p:bldP spid="25805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1622</TotalTime>
  <Words>319</Words>
  <Application>Microsoft Office PowerPoint</Application>
  <PresentationFormat>On-screen Show (4:3)</PresentationFormat>
  <Paragraphs>124</Paragraphs>
  <Slides>14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Equation</vt:lpstr>
      <vt:lpstr>Chapter 11: Trigonometric Identities</vt:lpstr>
      <vt:lpstr>11.1 Trigonometric Identities</vt:lpstr>
      <vt:lpstr>11.1 Fundamental Identities</vt:lpstr>
      <vt:lpstr>11.1 Fundamental Identities</vt:lpstr>
      <vt:lpstr>11.1 Looking Ahead to Calculus</vt:lpstr>
      <vt:lpstr>11.1 Expressing One Function in Terms of  Another</vt:lpstr>
      <vt:lpstr>11.1 Rewriting an Expression in Terms of Sine and Cosine</vt:lpstr>
      <vt:lpstr>11.1 Verifying Identities</vt:lpstr>
      <vt:lpstr>11.1 Verifying an Identity ( Working with One Side)</vt:lpstr>
      <vt:lpstr>11.1 Verifying an Identity</vt:lpstr>
      <vt:lpstr>11.1 Verifying an Identity ( Working with Both Sides)</vt:lpstr>
      <vt:lpstr>11.1 Verifying an Identity ( Working with  Both Sides)</vt:lpstr>
      <vt:lpstr>11.1 Applying a Pythagorean Identity to Radios</vt:lpstr>
      <vt:lpstr>11.1 Applying a Pythagorean Identity to Radios</vt:lpstr>
    </vt:vector>
  </TitlesOfParts>
  <Company>College of the Desert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11: Trigonometric Identities</dc:title>
  <dc:creator>fmarhuenda</dc:creator>
  <cp:lastModifiedBy>fmarhuenda</cp:lastModifiedBy>
  <cp:revision>10</cp:revision>
  <dcterms:created xsi:type="dcterms:W3CDTF">2008-10-23T20:30:47Z</dcterms:created>
  <dcterms:modified xsi:type="dcterms:W3CDTF">2008-10-29T21:30:42Z</dcterms:modified>
</cp:coreProperties>
</file>